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9" r:id="rId18"/>
    <p:sldId id="273" r:id="rId19"/>
    <p:sldId id="274" r:id="rId20"/>
    <p:sldId id="288" r:id="rId21"/>
    <p:sldId id="277" r:id="rId22"/>
    <p:sldId id="285" r:id="rId23"/>
    <p:sldId id="279" r:id="rId24"/>
    <p:sldId id="276" r:id="rId25"/>
    <p:sldId id="278" r:id="rId26"/>
    <p:sldId id="280" r:id="rId27"/>
    <p:sldId id="281" r:id="rId28"/>
    <p:sldId id="282" r:id="rId29"/>
    <p:sldId id="283" r:id="rId30"/>
    <p:sldId id="284" r:id="rId31"/>
    <p:sldId id="287" r:id="rId32"/>
  </p:sldIdLst>
  <p:sldSz cx="12192000" cy="6858000"/>
  <p:notesSz cx="7010400" cy="9296400"/>
  <p:embeddedFontLst>
    <p:embeddedFont>
      <p:font typeface="Calibri" panose="020F0502020204030204" pitchFamily="34" charset="0"/>
      <p:regular r:id="rId34"/>
      <p:bold r:id="rId34"/>
      <p:italic r:id="rId34"/>
      <p:boldItalic r:id="rId35"/>
    </p:embeddedFont>
    <p:embeddedFont>
      <p:font typeface="Calibri Light" panose="020F0302020204030204" pitchFamily="34" charset="0"/>
      <p:regular r:id="rId35"/>
      <p:italic r:id="rId35"/>
    </p:embeddedFont>
    <p:embeddedFont>
      <p:font typeface="STV" panose="020B0604020202020204" charset="-78"/>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9AC"/>
    <a:srgbClr val="04B3EA"/>
    <a:srgbClr val="60B34F"/>
    <a:srgbClr val="E9EBF5"/>
    <a:srgbClr val="8E76B5"/>
    <a:srgbClr val="F57C2A"/>
    <a:srgbClr val="018BCF"/>
    <a:srgbClr val="EB1E5C"/>
    <a:srgbClr val="D03A4C"/>
    <a:srgbClr val="449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33"/>
    <p:restoredTop sz="95909"/>
  </p:normalViewPr>
  <p:slideViewPr>
    <p:cSldViewPr snapToGrid="0" snapToObjects="1">
      <p:cViewPr varScale="1">
        <p:scale>
          <a:sx n="114" d="100"/>
          <a:sy n="114" d="100"/>
        </p:scale>
        <p:origin x="76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التقييم الحالي</c:v>
                </c:pt>
              </c:strCache>
            </c:strRef>
          </c:tx>
          <c:spPr>
            <a:solidFill>
              <a:schemeClr val="accent1">
                <a:shade val="76000"/>
              </a:schemeClr>
            </a:solidFill>
            <a:ln>
              <a:noFill/>
            </a:ln>
            <a:effectLst/>
            <a:sp3d/>
          </c:spPr>
          <c:invertIfNegative val="0"/>
          <c:cat>
            <c:strRef>
              <c:f>Sheet1!$A$2:$A$7</c:f>
              <c:strCache>
                <c:ptCount val="6"/>
                <c:pt idx="0">
                  <c:v>الشفافية</c:v>
                </c:pt>
                <c:pt idx="1">
                  <c:v>المساءلة</c:v>
                </c:pt>
                <c:pt idx="2">
                  <c:v>النزاهة</c:v>
                </c:pt>
                <c:pt idx="3">
                  <c:v>المشاركة</c:v>
                </c:pt>
                <c:pt idx="4">
                  <c:v>العدالة</c:v>
                </c:pt>
                <c:pt idx="5">
                  <c:v>الاستدامة</c:v>
                </c:pt>
              </c:strCache>
            </c:strRef>
          </c:cat>
          <c:val>
            <c:numRef>
              <c:f>Sheet1!$B$2:$B$7</c:f>
              <c:numCache>
                <c:formatCode>[$-2000401]0</c:formatCode>
                <c:ptCount val="6"/>
                <c:pt idx="0">
                  <c:v>24</c:v>
                </c:pt>
                <c:pt idx="1">
                  <c:v>22</c:v>
                </c:pt>
                <c:pt idx="2">
                  <c:v>26</c:v>
                </c:pt>
                <c:pt idx="3">
                  <c:v>15</c:v>
                </c:pt>
                <c:pt idx="4">
                  <c:v>40</c:v>
                </c:pt>
                <c:pt idx="5">
                  <c:v>84</c:v>
                </c:pt>
              </c:numCache>
            </c:numRef>
          </c:val>
          <c:extLst>
            <c:ext xmlns:c16="http://schemas.microsoft.com/office/drawing/2014/chart" uri="{C3380CC4-5D6E-409C-BE32-E72D297353CC}">
              <c16:uniqueId val="{00000000-55A7-9445-ABF3-76FE492CF8F2}"/>
            </c:ext>
          </c:extLst>
        </c:ser>
        <c:ser>
          <c:idx val="1"/>
          <c:order val="1"/>
          <c:tx>
            <c:strRef>
              <c:f>Sheet1!$C$1</c:f>
              <c:strCache>
                <c:ptCount val="1"/>
                <c:pt idx="0">
                  <c:v>تقييم حالة العنصر</c:v>
                </c:pt>
              </c:strCache>
            </c:strRef>
          </c:tx>
          <c:spPr>
            <a:solidFill>
              <a:schemeClr val="accent1">
                <a:tint val="77000"/>
              </a:schemeClr>
            </a:solidFill>
            <a:ln>
              <a:noFill/>
            </a:ln>
            <a:effectLst/>
            <a:sp3d/>
          </c:spPr>
          <c:invertIfNegative val="0"/>
          <c:cat>
            <c:strRef>
              <c:f>Sheet1!$A$2:$A$7</c:f>
              <c:strCache>
                <c:ptCount val="6"/>
                <c:pt idx="0">
                  <c:v>الشفافية</c:v>
                </c:pt>
                <c:pt idx="1">
                  <c:v>المساءلة</c:v>
                </c:pt>
                <c:pt idx="2">
                  <c:v>النزاهة</c:v>
                </c:pt>
                <c:pt idx="3">
                  <c:v>المشاركة</c:v>
                </c:pt>
                <c:pt idx="4">
                  <c:v>العدالة</c:v>
                </c:pt>
                <c:pt idx="5">
                  <c:v>الاستدامة</c:v>
                </c:pt>
              </c:strCache>
            </c:strRef>
          </c:cat>
          <c:val>
            <c:numRef>
              <c:f>Sheet1!$C$2:$C$7</c:f>
              <c:numCache>
                <c:formatCode>[$-2000401]0</c:formatCode>
                <c:ptCount val="6"/>
                <c:pt idx="0">
                  <c:v>50</c:v>
                </c:pt>
                <c:pt idx="1">
                  <c:v>50</c:v>
                </c:pt>
                <c:pt idx="2">
                  <c:v>50</c:v>
                </c:pt>
                <c:pt idx="3">
                  <c:v>50</c:v>
                </c:pt>
                <c:pt idx="4">
                  <c:v>50</c:v>
                </c:pt>
                <c:pt idx="5">
                  <c:v>150</c:v>
                </c:pt>
              </c:numCache>
            </c:numRef>
          </c:val>
          <c:extLst>
            <c:ext xmlns:c16="http://schemas.microsoft.com/office/drawing/2014/chart" uri="{C3380CC4-5D6E-409C-BE32-E72D297353CC}">
              <c16:uniqueId val="{00000001-55A7-9445-ABF3-76FE492CF8F2}"/>
            </c:ext>
          </c:extLst>
        </c:ser>
        <c:dLbls>
          <c:showLegendKey val="0"/>
          <c:showVal val="0"/>
          <c:showCatName val="0"/>
          <c:showSerName val="0"/>
          <c:showPercent val="0"/>
          <c:showBubbleSize val="0"/>
        </c:dLbls>
        <c:gapWidth val="150"/>
        <c:shape val="box"/>
        <c:axId val="623047520"/>
        <c:axId val="622917920"/>
        <c:axId val="0"/>
      </c:bar3DChart>
      <c:catAx>
        <c:axId val="623047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E79AC"/>
                </a:solidFill>
                <a:latin typeface="STV" pitchFamily="2" charset="-78"/>
                <a:ea typeface="+mn-ea"/>
                <a:cs typeface="STV" pitchFamily="2" charset="-78"/>
              </a:defRPr>
            </a:pPr>
            <a:endParaRPr lang="en-US"/>
          </a:p>
        </c:txPr>
        <c:crossAx val="622917920"/>
        <c:crosses val="autoZero"/>
        <c:auto val="1"/>
        <c:lblAlgn val="ctr"/>
        <c:lblOffset val="100"/>
        <c:noMultiLvlLbl val="0"/>
      </c:catAx>
      <c:valAx>
        <c:axId val="622917920"/>
        <c:scaling>
          <c:orientation val="minMax"/>
        </c:scaling>
        <c:delete val="0"/>
        <c:axPos val="l"/>
        <c:majorGridlines>
          <c:spPr>
            <a:ln w="9525" cap="flat" cmpd="sng" algn="ctr">
              <a:solidFill>
                <a:schemeClr val="tx1">
                  <a:lumMod val="15000"/>
                  <a:lumOff val="85000"/>
                </a:schemeClr>
              </a:solidFill>
              <a:round/>
            </a:ln>
            <a:effectLst/>
          </c:spPr>
        </c:majorGridlines>
        <c:numFmt formatCode="[$-2000401]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E79AC"/>
                </a:solidFill>
                <a:latin typeface="STV" pitchFamily="2" charset="-78"/>
                <a:ea typeface="+mn-ea"/>
                <a:cs typeface="STV" pitchFamily="2" charset="-78"/>
              </a:defRPr>
            </a:pPr>
            <a:endParaRPr lang="en-US"/>
          </a:p>
        </c:txPr>
        <c:crossAx val="623047520"/>
        <c:crosses val="autoZero"/>
        <c:crossBetween val="between"/>
      </c:valAx>
      <c:spPr>
        <a:noFill/>
        <a:ln>
          <a:noFill/>
        </a:ln>
        <a:effectLst/>
      </c:spPr>
    </c:plotArea>
    <c:legend>
      <c:legendPos val="b"/>
      <c:layout>
        <c:manualLayout>
          <c:xMode val="edge"/>
          <c:yMode val="edge"/>
          <c:x val="0.20925345123804445"/>
          <c:y val="0.91921647194747458"/>
          <c:w val="0.54978187506377618"/>
          <c:h val="8.078352805252538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E79AC"/>
              </a:solidFill>
              <a:latin typeface="STV" pitchFamily="2" charset="-78"/>
              <a:ea typeface="+mn-ea"/>
              <a:cs typeface="STV"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D2491-0AE0-504C-82D0-73DB4DDD4C3A}"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EBA4042F-654C-B340-80E5-AA065D5B4ABD}">
      <dgm:prSet phldrT="[Text]" custT="1"/>
      <dgm:spPr>
        <a:solidFill>
          <a:srgbClr val="0E79AC"/>
        </a:solidFill>
      </dgm:spPr>
      <dgm:t>
        <a:bodyPr/>
        <a:lstStyle/>
        <a:p>
          <a:pPr algn="ctr"/>
          <a:r>
            <a:rPr lang="ar-KW" sz="1400" b="0" i="0" dirty="0">
              <a:latin typeface="STV" pitchFamily="2" charset="-78"/>
              <a:cs typeface="STV" pitchFamily="2" charset="-78"/>
            </a:rPr>
            <a:t>التشريعات الاساسية</a:t>
          </a:r>
          <a:endParaRPr lang="en-US" sz="1400" b="0" i="0" dirty="0">
            <a:latin typeface="STV" pitchFamily="2" charset="-78"/>
            <a:cs typeface="STV" pitchFamily="2" charset="-78"/>
          </a:endParaRPr>
        </a:p>
      </dgm:t>
    </dgm:pt>
    <dgm:pt modelId="{7E33F475-341D-5F41-A7B6-23E19C85A84C}" type="parTrans" cxnId="{A0B7365A-9754-5048-ABFD-92044001E0D7}">
      <dgm:prSet/>
      <dgm:spPr/>
      <dgm:t>
        <a:bodyPr/>
        <a:lstStyle/>
        <a:p>
          <a:pPr algn="ctr"/>
          <a:endParaRPr lang="en-US" sz="2000" b="0" i="0">
            <a:latin typeface="STV" pitchFamily="2" charset="-78"/>
            <a:cs typeface="STV" pitchFamily="2" charset="-78"/>
          </a:endParaRPr>
        </a:p>
      </dgm:t>
    </dgm:pt>
    <dgm:pt modelId="{ABE4E9AB-010B-D341-8A11-EAC5A760ED0C}" type="sibTrans" cxnId="{A0B7365A-9754-5048-ABFD-92044001E0D7}">
      <dgm:prSet custT="1"/>
      <dgm:spPr/>
      <dgm:t>
        <a:bodyPr/>
        <a:lstStyle/>
        <a:p>
          <a:pPr algn="ctr"/>
          <a:endParaRPr lang="en-US" sz="1050" b="0" i="0">
            <a:latin typeface="STV" pitchFamily="2" charset="-78"/>
            <a:cs typeface="STV" pitchFamily="2" charset="-78"/>
          </a:endParaRPr>
        </a:p>
      </dgm:t>
    </dgm:pt>
    <dgm:pt modelId="{92A8E1AD-5E6B-9844-BAD1-E0AEEABC68CE}">
      <dgm:prSet phldrT="[Text]" custT="1"/>
      <dgm:spPr>
        <a:solidFill>
          <a:schemeClr val="bg1">
            <a:lumMod val="75000"/>
          </a:schemeClr>
        </a:solidFill>
      </dgm:spPr>
      <dgm:t>
        <a:bodyPr/>
        <a:lstStyle/>
        <a:p>
          <a:pPr algn="ctr"/>
          <a:r>
            <a:rPr lang="ar-KW" sz="1400" b="0" i="0">
              <a:latin typeface="STV" pitchFamily="2" charset="-78"/>
              <a:cs typeface="STV" pitchFamily="2" charset="-78"/>
            </a:rPr>
            <a:t>الهيكل التنظيمي</a:t>
          </a:r>
          <a:endParaRPr lang="en-US" sz="1400" b="0" i="0" dirty="0">
            <a:latin typeface="STV" pitchFamily="2" charset="-78"/>
            <a:cs typeface="STV" pitchFamily="2" charset="-78"/>
          </a:endParaRPr>
        </a:p>
      </dgm:t>
    </dgm:pt>
    <dgm:pt modelId="{D0D12F20-F93B-7648-8475-CD40E1ECAB0C}" type="parTrans" cxnId="{4350966E-6521-C242-A4A5-DC41C6C4A1E5}">
      <dgm:prSet/>
      <dgm:spPr/>
      <dgm:t>
        <a:bodyPr/>
        <a:lstStyle/>
        <a:p>
          <a:pPr algn="ctr"/>
          <a:endParaRPr lang="en-US" sz="2000" b="0" i="0">
            <a:latin typeface="STV" pitchFamily="2" charset="-78"/>
            <a:cs typeface="STV" pitchFamily="2" charset="-78"/>
          </a:endParaRPr>
        </a:p>
      </dgm:t>
    </dgm:pt>
    <dgm:pt modelId="{85BBDF09-0CC1-934F-BA68-473A4B1748D6}" type="sibTrans" cxnId="{4350966E-6521-C242-A4A5-DC41C6C4A1E5}">
      <dgm:prSet custT="1"/>
      <dgm:spPr/>
      <dgm:t>
        <a:bodyPr/>
        <a:lstStyle/>
        <a:p>
          <a:pPr algn="ctr"/>
          <a:endParaRPr lang="en-US" sz="1050" b="0" i="0">
            <a:latin typeface="STV" pitchFamily="2" charset="-78"/>
            <a:cs typeface="STV" pitchFamily="2" charset="-78"/>
          </a:endParaRPr>
        </a:p>
      </dgm:t>
    </dgm:pt>
    <dgm:pt modelId="{C8894263-E9FB-0241-B0FF-595A8162A923}">
      <dgm:prSet phldrT="[Text]" custT="1"/>
      <dgm:spPr>
        <a:solidFill>
          <a:srgbClr val="0E79AC"/>
        </a:solidFill>
        <a:ln>
          <a:noFill/>
        </a:ln>
      </dgm:spPr>
      <dgm:t>
        <a:bodyPr/>
        <a:lstStyle/>
        <a:p>
          <a:pPr algn="ctr"/>
          <a:r>
            <a:rPr lang="ar-KW" sz="1400" b="0" i="0">
              <a:latin typeface="STV" pitchFamily="2" charset="-78"/>
              <a:cs typeface="STV" pitchFamily="2" charset="-78"/>
            </a:rPr>
            <a:t>القيادة</a:t>
          </a:r>
          <a:endParaRPr lang="en-US" sz="1400" b="0" i="0" dirty="0">
            <a:latin typeface="STV" pitchFamily="2" charset="-78"/>
            <a:cs typeface="STV" pitchFamily="2" charset="-78"/>
          </a:endParaRPr>
        </a:p>
      </dgm:t>
    </dgm:pt>
    <dgm:pt modelId="{22849488-7028-A749-B210-735DC9E1887F}" type="parTrans" cxnId="{FFF5C72B-EF77-0C40-A2AE-29FF19530BC3}">
      <dgm:prSet/>
      <dgm:spPr/>
      <dgm:t>
        <a:bodyPr/>
        <a:lstStyle/>
        <a:p>
          <a:pPr algn="ctr"/>
          <a:endParaRPr lang="en-US" sz="2000" b="0" i="0">
            <a:latin typeface="STV" pitchFamily="2" charset="-78"/>
            <a:cs typeface="STV" pitchFamily="2" charset="-78"/>
          </a:endParaRPr>
        </a:p>
      </dgm:t>
    </dgm:pt>
    <dgm:pt modelId="{F9B0B1E9-B325-324F-8D92-5112A69063E6}" type="sibTrans" cxnId="{FFF5C72B-EF77-0C40-A2AE-29FF19530BC3}">
      <dgm:prSet custT="1"/>
      <dgm:spPr/>
      <dgm:t>
        <a:bodyPr/>
        <a:lstStyle/>
        <a:p>
          <a:pPr algn="ctr"/>
          <a:endParaRPr lang="en-US" sz="1050" b="0" i="0">
            <a:latin typeface="STV" pitchFamily="2" charset="-78"/>
            <a:cs typeface="STV" pitchFamily="2" charset="-78"/>
          </a:endParaRPr>
        </a:p>
      </dgm:t>
    </dgm:pt>
    <dgm:pt modelId="{278DA754-727F-2B4C-90A5-423DA31ABAAB}">
      <dgm:prSet phldrT="[Text]" custT="1"/>
      <dgm:spPr>
        <a:solidFill>
          <a:schemeClr val="bg1">
            <a:lumMod val="75000"/>
          </a:schemeClr>
        </a:solidFill>
      </dgm:spPr>
      <dgm:t>
        <a:bodyPr/>
        <a:lstStyle/>
        <a:p>
          <a:pPr algn="ctr"/>
          <a:r>
            <a:rPr lang="ar-KW" sz="1400" b="0" i="0">
              <a:latin typeface="STV" pitchFamily="2" charset="-78"/>
              <a:cs typeface="STV" pitchFamily="2" charset="-78"/>
            </a:rPr>
            <a:t>ادارة التخطيط الاستراتيجي</a:t>
          </a:r>
          <a:endParaRPr lang="en-US" sz="1400" b="0" i="0" dirty="0">
            <a:latin typeface="STV" pitchFamily="2" charset="-78"/>
            <a:cs typeface="STV" pitchFamily="2" charset="-78"/>
          </a:endParaRPr>
        </a:p>
      </dgm:t>
    </dgm:pt>
    <dgm:pt modelId="{993CF97B-E4BD-544A-B8DC-486ECB13DA2C}" type="parTrans" cxnId="{17A59A65-3D13-4E44-AFF7-2F796C13C8E3}">
      <dgm:prSet/>
      <dgm:spPr/>
      <dgm:t>
        <a:bodyPr/>
        <a:lstStyle/>
        <a:p>
          <a:pPr algn="ctr"/>
          <a:endParaRPr lang="en-US" sz="2000" b="0" i="0">
            <a:latin typeface="STV" pitchFamily="2" charset="-78"/>
            <a:cs typeface="STV" pitchFamily="2" charset="-78"/>
          </a:endParaRPr>
        </a:p>
      </dgm:t>
    </dgm:pt>
    <dgm:pt modelId="{352147B7-FBCC-7941-B013-ACC717426D89}" type="sibTrans" cxnId="{17A59A65-3D13-4E44-AFF7-2F796C13C8E3}">
      <dgm:prSet custT="1"/>
      <dgm:spPr/>
      <dgm:t>
        <a:bodyPr/>
        <a:lstStyle/>
        <a:p>
          <a:pPr algn="ctr"/>
          <a:endParaRPr lang="en-US" sz="1050" b="0" i="0">
            <a:latin typeface="STV" pitchFamily="2" charset="-78"/>
            <a:cs typeface="STV" pitchFamily="2" charset="-78"/>
          </a:endParaRPr>
        </a:p>
      </dgm:t>
    </dgm:pt>
    <dgm:pt modelId="{C9F7798D-CB66-014B-906A-A3CA76FBD5FB}">
      <dgm:prSet phldrT="[Text]" custT="1"/>
      <dgm:spPr>
        <a:solidFill>
          <a:srgbClr val="0E79AC"/>
        </a:solidFill>
      </dgm:spPr>
      <dgm:t>
        <a:bodyPr/>
        <a:lstStyle/>
        <a:p>
          <a:pPr algn="ctr"/>
          <a:r>
            <a:rPr lang="ar-KW" sz="1400" b="0" i="0" dirty="0">
              <a:latin typeface="STV" pitchFamily="2" charset="-78"/>
              <a:cs typeface="STV" pitchFamily="2" charset="-78"/>
            </a:rPr>
            <a:t>ادارة التطوير والتدريب</a:t>
          </a:r>
          <a:endParaRPr lang="en-US" sz="1400" b="0" i="0" dirty="0">
            <a:latin typeface="STV" pitchFamily="2" charset="-78"/>
            <a:cs typeface="STV" pitchFamily="2" charset="-78"/>
          </a:endParaRPr>
        </a:p>
      </dgm:t>
    </dgm:pt>
    <dgm:pt modelId="{67FC6267-D6DD-6E4A-99B9-2389ABF1EC13}" type="parTrans" cxnId="{285F060D-FDD0-1E4A-BE7F-8FF785D5E011}">
      <dgm:prSet/>
      <dgm:spPr/>
      <dgm:t>
        <a:bodyPr/>
        <a:lstStyle/>
        <a:p>
          <a:pPr algn="ctr"/>
          <a:endParaRPr lang="en-US" sz="2000" b="0" i="0">
            <a:latin typeface="STV" pitchFamily="2" charset="-78"/>
            <a:cs typeface="STV" pitchFamily="2" charset="-78"/>
          </a:endParaRPr>
        </a:p>
      </dgm:t>
    </dgm:pt>
    <dgm:pt modelId="{17EDFF95-817C-B24A-9F85-E2E8CCAC02C5}" type="sibTrans" cxnId="{285F060D-FDD0-1E4A-BE7F-8FF785D5E011}">
      <dgm:prSet custT="1"/>
      <dgm:spPr/>
      <dgm:t>
        <a:bodyPr/>
        <a:lstStyle/>
        <a:p>
          <a:pPr algn="ctr"/>
          <a:endParaRPr lang="en-US" sz="1050" b="0" i="0">
            <a:latin typeface="STV" pitchFamily="2" charset="-78"/>
            <a:cs typeface="STV" pitchFamily="2" charset="-78"/>
          </a:endParaRPr>
        </a:p>
      </dgm:t>
    </dgm:pt>
    <dgm:pt modelId="{CCD7F1AE-DF1E-9E47-B004-0CB823138646}">
      <dgm:prSet custT="1"/>
      <dgm:spPr>
        <a:solidFill>
          <a:schemeClr val="bg1">
            <a:lumMod val="75000"/>
          </a:schemeClr>
        </a:solidFill>
      </dgm:spPr>
      <dgm:t>
        <a:bodyPr/>
        <a:lstStyle/>
        <a:p>
          <a:pPr algn="ctr"/>
          <a:r>
            <a:rPr lang="ar-KW" sz="1400" b="0" i="0">
              <a:latin typeface="STV" pitchFamily="2" charset="-78"/>
              <a:cs typeface="STV" pitchFamily="2" charset="-78"/>
            </a:rPr>
            <a:t>ادارة الاعلام </a:t>
          </a:r>
          <a:endParaRPr lang="en-US" sz="1400" b="0" i="0" dirty="0">
            <a:latin typeface="STV" pitchFamily="2" charset="-78"/>
            <a:cs typeface="STV" pitchFamily="2" charset="-78"/>
          </a:endParaRPr>
        </a:p>
      </dgm:t>
    </dgm:pt>
    <dgm:pt modelId="{60D7E4C3-4286-2F4B-80B2-3EC9CB9181C8}" type="parTrans" cxnId="{F1E8506C-7DEC-9D4E-BD08-229C69C5B14B}">
      <dgm:prSet/>
      <dgm:spPr/>
      <dgm:t>
        <a:bodyPr/>
        <a:lstStyle/>
        <a:p>
          <a:pPr algn="ctr"/>
          <a:endParaRPr lang="en-US" sz="2000" b="0" i="0">
            <a:latin typeface="STV" pitchFamily="2" charset="-78"/>
            <a:cs typeface="STV" pitchFamily="2" charset="-78"/>
          </a:endParaRPr>
        </a:p>
      </dgm:t>
    </dgm:pt>
    <dgm:pt modelId="{256793CB-E243-3744-B9EB-D8A204EB2742}" type="sibTrans" cxnId="{F1E8506C-7DEC-9D4E-BD08-229C69C5B14B}">
      <dgm:prSet custT="1"/>
      <dgm:spPr/>
      <dgm:t>
        <a:bodyPr/>
        <a:lstStyle/>
        <a:p>
          <a:pPr algn="ctr"/>
          <a:endParaRPr lang="en-US" sz="1050" b="0" i="0">
            <a:latin typeface="STV" pitchFamily="2" charset="-78"/>
            <a:cs typeface="STV" pitchFamily="2" charset="-78"/>
          </a:endParaRPr>
        </a:p>
      </dgm:t>
    </dgm:pt>
    <dgm:pt modelId="{B68B8075-F046-C641-87AD-A6D770E58252}">
      <dgm:prSet custT="1"/>
      <dgm:spPr>
        <a:solidFill>
          <a:srgbClr val="0E79AC"/>
        </a:solidFill>
      </dgm:spPr>
      <dgm:t>
        <a:bodyPr/>
        <a:lstStyle/>
        <a:p>
          <a:pPr algn="ctr"/>
          <a:r>
            <a:rPr lang="ar-KW" sz="1400" b="0" i="0">
              <a:latin typeface="STV" pitchFamily="2" charset="-78"/>
              <a:cs typeface="STV" pitchFamily="2" charset="-78"/>
            </a:rPr>
            <a:t>ادارة الموارد البشرية</a:t>
          </a:r>
          <a:endParaRPr lang="en-US" sz="1400" b="0" i="0" dirty="0">
            <a:latin typeface="STV" pitchFamily="2" charset="-78"/>
            <a:cs typeface="STV" pitchFamily="2" charset="-78"/>
          </a:endParaRPr>
        </a:p>
      </dgm:t>
    </dgm:pt>
    <dgm:pt modelId="{F6A807AE-2A31-4244-94FD-A6BF37B04455}" type="parTrans" cxnId="{8E546CE4-CACD-FB46-9CD8-CEB91B806B90}">
      <dgm:prSet/>
      <dgm:spPr/>
      <dgm:t>
        <a:bodyPr/>
        <a:lstStyle/>
        <a:p>
          <a:pPr algn="ctr"/>
          <a:endParaRPr lang="en-US" sz="2000" b="0" i="0">
            <a:latin typeface="STV" pitchFamily="2" charset="-78"/>
            <a:cs typeface="STV" pitchFamily="2" charset="-78"/>
          </a:endParaRPr>
        </a:p>
      </dgm:t>
    </dgm:pt>
    <dgm:pt modelId="{B5F5486F-81AD-AD4A-8BD4-36E4166EBA79}" type="sibTrans" cxnId="{8E546CE4-CACD-FB46-9CD8-CEB91B806B90}">
      <dgm:prSet custT="1"/>
      <dgm:spPr/>
      <dgm:t>
        <a:bodyPr/>
        <a:lstStyle/>
        <a:p>
          <a:pPr algn="ctr"/>
          <a:endParaRPr lang="en-US" sz="1050" b="0" i="0">
            <a:latin typeface="STV" pitchFamily="2" charset="-78"/>
            <a:cs typeface="STV" pitchFamily="2" charset="-78"/>
          </a:endParaRPr>
        </a:p>
      </dgm:t>
    </dgm:pt>
    <dgm:pt modelId="{7529F9CD-8A06-BC49-8FAE-0BEE38548D94}">
      <dgm:prSet custT="1"/>
      <dgm:spPr>
        <a:solidFill>
          <a:schemeClr val="bg1">
            <a:lumMod val="75000"/>
          </a:schemeClr>
        </a:solidFill>
      </dgm:spPr>
      <dgm:t>
        <a:bodyPr/>
        <a:lstStyle/>
        <a:p>
          <a:pPr algn="ctr"/>
          <a:r>
            <a:rPr lang="ar-KW" sz="1400" b="0" i="0">
              <a:latin typeface="STV" pitchFamily="2" charset="-78"/>
              <a:cs typeface="STV" pitchFamily="2" charset="-78"/>
            </a:rPr>
            <a:t>قطاع الرياضة للجميع </a:t>
          </a:r>
          <a:endParaRPr lang="en-US" sz="1400" b="0" i="0" dirty="0">
            <a:latin typeface="STV" pitchFamily="2" charset="-78"/>
            <a:cs typeface="STV" pitchFamily="2" charset="-78"/>
          </a:endParaRPr>
        </a:p>
      </dgm:t>
    </dgm:pt>
    <dgm:pt modelId="{6C882D4B-4BE8-4D40-B3CB-39ED52C3CF83}" type="parTrans" cxnId="{62227511-AB09-8D41-943E-05D8D10EAB3B}">
      <dgm:prSet/>
      <dgm:spPr/>
      <dgm:t>
        <a:bodyPr/>
        <a:lstStyle/>
        <a:p>
          <a:pPr algn="ctr"/>
          <a:endParaRPr lang="en-US" sz="2000" b="0" i="0">
            <a:latin typeface="STV" pitchFamily="2" charset="-78"/>
            <a:cs typeface="STV" pitchFamily="2" charset="-78"/>
          </a:endParaRPr>
        </a:p>
      </dgm:t>
    </dgm:pt>
    <dgm:pt modelId="{537C179F-966E-2F44-8E4B-366CFEF1C79D}" type="sibTrans" cxnId="{62227511-AB09-8D41-943E-05D8D10EAB3B}">
      <dgm:prSet custT="1"/>
      <dgm:spPr/>
      <dgm:t>
        <a:bodyPr/>
        <a:lstStyle/>
        <a:p>
          <a:pPr algn="ctr"/>
          <a:endParaRPr lang="en-US" sz="1050" b="0" i="0">
            <a:latin typeface="STV" pitchFamily="2" charset="-78"/>
            <a:cs typeface="STV" pitchFamily="2" charset="-78"/>
          </a:endParaRPr>
        </a:p>
      </dgm:t>
    </dgm:pt>
    <dgm:pt modelId="{F1CFB380-91B9-6A40-9786-80E3EA827F1B}">
      <dgm:prSet custT="1"/>
      <dgm:spPr>
        <a:solidFill>
          <a:srgbClr val="0E79AC"/>
        </a:solidFill>
      </dgm:spPr>
      <dgm:t>
        <a:bodyPr/>
        <a:lstStyle/>
        <a:p>
          <a:pPr algn="ctr"/>
          <a:r>
            <a:rPr lang="ar-KW" sz="1400" b="0" i="0">
              <a:latin typeface="STV" pitchFamily="2" charset="-78"/>
              <a:cs typeface="STV" pitchFamily="2" charset="-78"/>
            </a:rPr>
            <a:t>ادارة الشئون المالية</a:t>
          </a:r>
          <a:endParaRPr lang="en-US" sz="1400" b="0" i="0" dirty="0">
            <a:latin typeface="STV" pitchFamily="2" charset="-78"/>
            <a:cs typeface="STV" pitchFamily="2" charset="-78"/>
          </a:endParaRPr>
        </a:p>
      </dgm:t>
    </dgm:pt>
    <dgm:pt modelId="{D513E7B1-B0A6-8146-88D8-5970C653CB8B}" type="parTrans" cxnId="{1949ECAC-476C-174F-8C54-4D8D98A31F54}">
      <dgm:prSet/>
      <dgm:spPr/>
      <dgm:t>
        <a:bodyPr/>
        <a:lstStyle/>
        <a:p>
          <a:pPr algn="ctr"/>
          <a:endParaRPr lang="en-US" sz="2000" b="0" i="0">
            <a:latin typeface="STV" pitchFamily="2" charset="-78"/>
            <a:cs typeface="STV" pitchFamily="2" charset="-78"/>
          </a:endParaRPr>
        </a:p>
      </dgm:t>
    </dgm:pt>
    <dgm:pt modelId="{4F23DA6D-208A-F14B-8B78-2D1B6975FFDC}" type="sibTrans" cxnId="{1949ECAC-476C-174F-8C54-4D8D98A31F54}">
      <dgm:prSet custT="1"/>
      <dgm:spPr/>
      <dgm:t>
        <a:bodyPr/>
        <a:lstStyle/>
        <a:p>
          <a:pPr algn="ctr"/>
          <a:endParaRPr lang="en-US" sz="1050" b="0" i="0">
            <a:latin typeface="STV" pitchFamily="2" charset="-78"/>
            <a:cs typeface="STV" pitchFamily="2" charset="-78"/>
          </a:endParaRPr>
        </a:p>
      </dgm:t>
    </dgm:pt>
    <dgm:pt modelId="{0E68A3BD-7A04-D045-8718-11166B8EFD95}">
      <dgm:prSet custT="1"/>
      <dgm:spPr>
        <a:solidFill>
          <a:schemeClr val="bg1">
            <a:lumMod val="75000"/>
          </a:schemeClr>
        </a:solidFill>
      </dgm:spPr>
      <dgm:t>
        <a:bodyPr/>
        <a:lstStyle/>
        <a:p>
          <a:pPr algn="ctr"/>
          <a:r>
            <a:rPr lang="ar-KW" sz="1400" b="0" i="0" dirty="0">
              <a:latin typeface="STV" pitchFamily="2" charset="-78"/>
              <a:cs typeface="STV" pitchFamily="2" charset="-78"/>
            </a:rPr>
            <a:t>النتائج والأثر</a:t>
          </a:r>
          <a:endParaRPr lang="en-US" sz="1400" b="0" i="0" dirty="0">
            <a:latin typeface="STV" pitchFamily="2" charset="-78"/>
            <a:cs typeface="STV" pitchFamily="2" charset="-78"/>
          </a:endParaRPr>
        </a:p>
      </dgm:t>
    </dgm:pt>
    <dgm:pt modelId="{B73AF01B-1344-9F47-9008-842CC9F0C8CB}" type="parTrans" cxnId="{0DD7E2F9-6DC6-A141-B72D-95E04C4D3ABE}">
      <dgm:prSet/>
      <dgm:spPr/>
      <dgm:t>
        <a:bodyPr/>
        <a:lstStyle/>
        <a:p>
          <a:pPr algn="ctr"/>
          <a:endParaRPr lang="en-US" sz="2000" b="0" i="0">
            <a:latin typeface="STV" pitchFamily="2" charset="-78"/>
            <a:cs typeface="STV" pitchFamily="2" charset="-78"/>
          </a:endParaRPr>
        </a:p>
      </dgm:t>
    </dgm:pt>
    <dgm:pt modelId="{E6F75177-8C34-1346-9F73-D012BD8C4BE5}" type="sibTrans" cxnId="{0DD7E2F9-6DC6-A141-B72D-95E04C4D3ABE}">
      <dgm:prSet custT="1"/>
      <dgm:spPr/>
      <dgm:t>
        <a:bodyPr/>
        <a:lstStyle/>
        <a:p>
          <a:pPr algn="ctr"/>
          <a:endParaRPr lang="en-US" sz="1050" b="0" i="0">
            <a:latin typeface="STV" pitchFamily="2" charset="-78"/>
            <a:cs typeface="STV" pitchFamily="2" charset="-78"/>
          </a:endParaRPr>
        </a:p>
      </dgm:t>
    </dgm:pt>
    <dgm:pt modelId="{EF266DA3-7583-6D46-9B1A-A9A39272B247}" type="pres">
      <dgm:prSet presAssocID="{6DBD2491-0AE0-504C-82D0-73DB4DDD4C3A}" presName="cycle" presStyleCnt="0">
        <dgm:presLayoutVars>
          <dgm:dir/>
          <dgm:resizeHandles val="exact"/>
        </dgm:presLayoutVars>
      </dgm:prSet>
      <dgm:spPr/>
    </dgm:pt>
    <dgm:pt modelId="{29AADCA3-09EE-6A4C-9A22-BCDEC930BAAC}" type="pres">
      <dgm:prSet presAssocID="{EBA4042F-654C-B340-80E5-AA065D5B4ABD}" presName="node" presStyleLbl="node1" presStyleIdx="0" presStyleCnt="10">
        <dgm:presLayoutVars>
          <dgm:bulletEnabled val="1"/>
        </dgm:presLayoutVars>
      </dgm:prSet>
      <dgm:spPr/>
    </dgm:pt>
    <dgm:pt modelId="{1E60F5BC-9FBA-AA49-935E-409E58E60C5B}" type="pres">
      <dgm:prSet presAssocID="{ABE4E9AB-010B-D341-8A11-EAC5A760ED0C}" presName="sibTrans" presStyleLbl="sibTrans2D1" presStyleIdx="0" presStyleCnt="10"/>
      <dgm:spPr/>
    </dgm:pt>
    <dgm:pt modelId="{0B56F432-5677-7340-8891-6CD2127658DA}" type="pres">
      <dgm:prSet presAssocID="{ABE4E9AB-010B-D341-8A11-EAC5A760ED0C}" presName="connectorText" presStyleLbl="sibTrans2D1" presStyleIdx="0" presStyleCnt="10"/>
      <dgm:spPr/>
    </dgm:pt>
    <dgm:pt modelId="{33B9D236-235C-EA41-9583-FA44485B7747}" type="pres">
      <dgm:prSet presAssocID="{92A8E1AD-5E6B-9844-BAD1-E0AEEABC68CE}" presName="node" presStyleLbl="node1" presStyleIdx="1" presStyleCnt="10">
        <dgm:presLayoutVars>
          <dgm:bulletEnabled val="1"/>
        </dgm:presLayoutVars>
      </dgm:prSet>
      <dgm:spPr/>
    </dgm:pt>
    <dgm:pt modelId="{A7E2C2C4-25BA-0741-A1A5-4403FD9E071C}" type="pres">
      <dgm:prSet presAssocID="{85BBDF09-0CC1-934F-BA68-473A4B1748D6}" presName="sibTrans" presStyleLbl="sibTrans2D1" presStyleIdx="1" presStyleCnt="10"/>
      <dgm:spPr/>
    </dgm:pt>
    <dgm:pt modelId="{3E77FEF4-B9DF-3148-ABCC-9B8520332F1F}" type="pres">
      <dgm:prSet presAssocID="{85BBDF09-0CC1-934F-BA68-473A4B1748D6}" presName="connectorText" presStyleLbl="sibTrans2D1" presStyleIdx="1" presStyleCnt="10"/>
      <dgm:spPr/>
    </dgm:pt>
    <dgm:pt modelId="{11E24E1A-C1ED-A148-B0D8-FEECB75F3EE9}" type="pres">
      <dgm:prSet presAssocID="{C8894263-E9FB-0241-B0FF-595A8162A923}" presName="node" presStyleLbl="node1" presStyleIdx="2" presStyleCnt="10">
        <dgm:presLayoutVars>
          <dgm:bulletEnabled val="1"/>
        </dgm:presLayoutVars>
      </dgm:prSet>
      <dgm:spPr/>
    </dgm:pt>
    <dgm:pt modelId="{70538B25-DAB8-1745-9278-5566F37A0492}" type="pres">
      <dgm:prSet presAssocID="{F9B0B1E9-B325-324F-8D92-5112A69063E6}" presName="sibTrans" presStyleLbl="sibTrans2D1" presStyleIdx="2" presStyleCnt="10"/>
      <dgm:spPr/>
    </dgm:pt>
    <dgm:pt modelId="{FC1CC2F2-8048-6247-838A-D2B9D845BAF6}" type="pres">
      <dgm:prSet presAssocID="{F9B0B1E9-B325-324F-8D92-5112A69063E6}" presName="connectorText" presStyleLbl="sibTrans2D1" presStyleIdx="2" presStyleCnt="10"/>
      <dgm:spPr/>
    </dgm:pt>
    <dgm:pt modelId="{3307AE5D-F61F-AA41-85E1-15F4DAED7A04}" type="pres">
      <dgm:prSet presAssocID="{278DA754-727F-2B4C-90A5-423DA31ABAAB}" presName="node" presStyleLbl="node1" presStyleIdx="3" presStyleCnt="10">
        <dgm:presLayoutVars>
          <dgm:bulletEnabled val="1"/>
        </dgm:presLayoutVars>
      </dgm:prSet>
      <dgm:spPr/>
    </dgm:pt>
    <dgm:pt modelId="{42DC54A0-5001-5846-BF11-5AFC12A80D57}" type="pres">
      <dgm:prSet presAssocID="{352147B7-FBCC-7941-B013-ACC717426D89}" presName="sibTrans" presStyleLbl="sibTrans2D1" presStyleIdx="3" presStyleCnt="10"/>
      <dgm:spPr/>
    </dgm:pt>
    <dgm:pt modelId="{5699B359-87B4-9A4B-8518-77B95B41A3E4}" type="pres">
      <dgm:prSet presAssocID="{352147B7-FBCC-7941-B013-ACC717426D89}" presName="connectorText" presStyleLbl="sibTrans2D1" presStyleIdx="3" presStyleCnt="10"/>
      <dgm:spPr/>
    </dgm:pt>
    <dgm:pt modelId="{79EB1473-66EA-1542-98C1-D04862F3B327}" type="pres">
      <dgm:prSet presAssocID="{C9F7798D-CB66-014B-906A-A3CA76FBD5FB}" presName="node" presStyleLbl="node1" presStyleIdx="4" presStyleCnt="10">
        <dgm:presLayoutVars>
          <dgm:bulletEnabled val="1"/>
        </dgm:presLayoutVars>
      </dgm:prSet>
      <dgm:spPr/>
    </dgm:pt>
    <dgm:pt modelId="{CFCDF847-3B90-C24B-8CD4-C4BCB2A79503}" type="pres">
      <dgm:prSet presAssocID="{17EDFF95-817C-B24A-9F85-E2E8CCAC02C5}" presName="sibTrans" presStyleLbl="sibTrans2D1" presStyleIdx="4" presStyleCnt="10"/>
      <dgm:spPr/>
    </dgm:pt>
    <dgm:pt modelId="{0E8C44F9-F9E7-8344-AC71-959BC5A49ABB}" type="pres">
      <dgm:prSet presAssocID="{17EDFF95-817C-B24A-9F85-E2E8CCAC02C5}" presName="connectorText" presStyleLbl="sibTrans2D1" presStyleIdx="4" presStyleCnt="10"/>
      <dgm:spPr/>
    </dgm:pt>
    <dgm:pt modelId="{F0C5B8D0-3E0B-9440-9775-949F5C693F39}" type="pres">
      <dgm:prSet presAssocID="{CCD7F1AE-DF1E-9E47-B004-0CB823138646}" presName="node" presStyleLbl="node1" presStyleIdx="5" presStyleCnt="10">
        <dgm:presLayoutVars>
          <dgm:bulletEnabled val="1"/>
        </dgm:presLayoutVars>
      </dgm:prSet>
      <dgm:spPr/>
    </dgm:pt>
    <dgm:pt modelId="{E89AB6B9-6938-9045-BCE6-0B7172C65720}" type="pres">
      <dgm:prSet presAssocID="{256793CB-E243-3744-B9EB-D8A204EB2742}" presName="sibTrans" presStyleLbl="sibTrans2D1" presStyleIdx="5" presStyleCnt="10"/>
      <dgm:spPr/>
    </dgm:pt>
    <dgm:pt modelId="{49DF76E4-2961-084E-A590-7BED773A2F24}" type="pres">
      <dgm:prSet presAssocID="{256793CB-E243-3744-B9EB-D8A204EB2742}" presName="connectorText" presStyleLbl="sibTrans2D1" presStyleIdx="5" presStyleCnt="10"/>
      <dgm:spPr/>
    </dgm:pt>
    <dgm:pt modelId="{90170B79-7542-B24F-AB83-3F8A0F5FBFCE}" type="pres">
      <dgm:prSet presAssocID="{B68B8075-F046-C641-87AD-A6D770E58252}" presName="node" presStyleLbl="node1" presStyleIdx="6" presStyleCnt="10">
        <dgm:presLayoutVars>
          <dgm:bulletEnabled val="1"/>
        </dgm:presLayoutVars>
      </dgm:prSet>
      <dgm:spPr/>
    </dgm:pt>
    <dgm:pt modelId="{78369651-E8CE-FF44-93BF-F8F41ED3CB03}" type="pres">
      <dgm:prSet presAssocID="{B5F5486F-81AD-AD4A-8BD4-36E4166EBA79}" presName="sibTrans" presStyleLbl="sibTrans2D1" presStyleIdx="6" presStyleCnt="10"/>
      <dgm:spPr/>
    </dgm:pt>
    <dgm:pt modelId="{18EFB0D8-E92C-3547-A3B3-6FBFA2EA2DC4}" type="pres">
      <dgm:prSet presAssocID="{B5F5486F-81AD-AD4A-8BD4-36E4166EBA79}" presName="connectorText" presStyleLbl="sibTrans2D1" presStyleIdx="6" presStyleCnt="10"/>
      <dgm:spPr/>
    </dgm:pt>
    <dgm:pt modelId="{66D0C771-CC07-F742-A7AE-191D4674E2C9}" type="pres">
      <dgm:prSet presAssocID="{7529F9CD-8A06-BC49-8FAE-0BEE38548D94}" presName="node" presStyleLbl="node1" presStyleIdx="7" presStyleCnt="10">
        <dgm:presLayoutVars>
          <dgm:bulletEnabled val="1"/>
        </dgm:presLayoutVars>
      </dgm:prSet>
      <dgm:spPr/>
    </dgm:pt>
    <dgm:pt modelId="{C50D014A-69F4-6F40-8026-5063E4810E8C}" type="pres">
      <dgm:prSet presAssocID="{537C179F-966E-2F44-8E4B-366CFEF1C79D}" presName="sibTrans" presStyleLbl="sibTrans2D1" presStyleIdx="7" presStyleCnt="10"/>
      <dgm:spPr/>
    </dgm:pt>
    <dgm:pt modelId="{3632FE48-70C5-B94C-A439-74C91C0D8787}" type="pres">
      <dgm:prSet presAssocID="{537C179F-966E-2F44-8E4B-366CFEF1C79D}" presName="connectorText" presStyleLbl="sibTrans2D1" presStyleIdx="7" presStyleCnt="10"/>
      <dgm:spPr/>
    </dgm:pt>
    <dgm:pt modelId="{25F7D974-8F9D-264E-ABE2-4968006747A6}" type="pres">
      <dgm:prSet presAssocID="{F1CFB380-91B9-6A40-9786-80E3EA827F1B}" presName="node" presStyleLbl="node1" presStyleIdx="8" presStyleCnt="10">
        <dgm:presLayoutVars>
          <dgm:bulletEnabled val="1"/>
        </dgm:presLayoutVars>
      </dgm:prSet>
      <dgm:spPr/>
    </dgm:pt>
    <dgm:pt modelId="{F43FC858-53F5-BA4E-B5FF-33C2098EBCBB}" type="pres">
      <dgm:prSet presAssocID="{4F23DA6D-208A-F14B-8B78-2D1B6975FFDC}" presName="sibTrans" presStyleLbl="sibTrans2D1" presStyleIdx="8" presStyleCnt="10"/>
      <dgm:spPr/>
    </dgm:pt>
    <dgm:pt modelId="{71BBB300-782F-5E4C-A7B7-386F466891A6}" type="pres">
      <dgm:prSet presAssocID="{4F23DA6D-208A-F14B-8B78-2D1B6975FFDC}" presName="connectorText" presStyleLbl="sibTrans2D1" presStyleIdx="8" presStyleCnt="10"/>
      <dgm:spPr/>
    </dgm:pt>
    <dgm:pt modelId="{A354CE2A-AC49-024F-8092-760FDF3DC6E4}" type="pres">
      <dgm:prSet presAssocID="{0E68A3BD-7A04-D045-8718-11166B8EFD95}" presName="node" presStyleLbl="node1" presStyleIdx="9" presStyleCnt="10">
        <dgm:presLayoutVars>
          <dgm:bulletEnabled val="1"/>
        </dgm:presLayoutVars>
      </dgm:prSet>
      <dgm:spPr/>
    </dgm:pt>
    <dgm:pt modelId="{C352236C-D8C5-BB46-B533-AC7CC062E292}" type="pres">
      <dgm:prSet presAssocID="{E6F75177-8C34-1346-9F73-D012BD8C4BE5}" presName="sibTrans" presStyleLbl="sibTrans2D1" presStyleIdx="9" presStyleCnt="10"/>
      <dgm:spPr/>
    </dgm:pt>
    <dgm:pt modelId="{A4F7D411-953C-524C-B4AB-5FF9E4569A71}" type="pres">
      <dgm:prSet presAssocID="{E6F75177-8C34-1346-9F73-D012BD8C4BE5}" presName="connectorText" presStyleLbl="sibTrans2D1" presStyleIdx="9" presStyleCnt="10"/>
      <dgm:spPr/>
    </dgm:pt>
  </dgm:ptLst>
  <dgm:cxnLst>
    <dgm:cxn modelId="{8FAE6B00-C70A-FB47-A3AE-ADE7E3EB2D80}" type="presOf" srcId="{F1CFB380-91B9-6A40-9786-80E3EA827F1B}" destId="{25F7D974-8F9D-264E-ABE2-4968006747A6}" srcOrd="0" destOrd="0" presId="urn:microsoft.com/office/officeart/2005/8/layout/cycle2"/>
    <dgm:cxn modelId="{66AF370C-B513-244C-8B3A-30B9A02D2108}" type="presOf" srcId="{F9B0B1E9-B325-324F-8D92-5112A69063E6}" destId="{70538B25-DAB8-1745-9278-5566F37A0492}" srcOrd="0" destOrd="0" presId="urn:microsoft.com/office/officeart/2005/8/layout/cycle2"/>
    <dgm:cxn modelId="{285F060D-FDD0-1E4A-BE7F-8FF785D5E011}" srcId="{6DBD2491-0AE0-504C-82D0-73DB4DDD4C3A}" destId="{C9F7798D-CB66-014B-906A-A3CA76FBD5FB}" srcOrd="4" destOrd="0" parTransId="{67FC6267-D6DD-6E4A-99B9-2389ABF1EC13}" sibTransId="{17EDFF95-817C-B24A-9F85-E2E8CCAC02C5}"/>
    <dgm:cxn modelId="{62227511-AB09-8D41-943E-05D8D10EAB3B}" srcId="{6DBD2491-0AE0-504C-82D0-73DB4DDD4C3A}" destId="{7529F9CD-8A06-BC49-8FAE-0BEE38548D94}" srcOrd="7" destOrd="0" parTransId="{6C882D4B-4BE8-4D40-B3CB-39ED52C3CF83}" sibTransId="{537C179F-966E-2F44-8E4B-366CFEF1C79D}"/>
    <dgm:cxn modelId="{258DF312-E134-A249-A324-85071671156F}" type="presOf" srcId="{4F23DA6D-208A-F14B-8B78-2D1B6975FFDC}" destId="{F43FC858-53F5-BA4E-B5FF-33C2098EBCBB}" srcOrd="0" destOrd="0" presId="urn:microsoft.com/office/officeart/2005/8/layout/cycle2"/>
    <dgm:cxn modelId="{CF502114-8DB7-8046-846E-7654345AD2AF}" type="presOf" srcId="{7529F9CD-8A06-BC49-8FAE-0BEE38548D94}" destId="{66D0C771-CC07-F742-A7AE-191D4674E2C9}" srcOrd="0" destOrd="0" presId="urn:microsoft.com/office/officeart/2005/8/layout/cycle2"/>
    <dgm:cxn modelId="{0724B620-883C-8A42-BB8D-7EDA2E4BB514}" type="presOf" srcId="{92A8E1AD-5E6B-9844-BAD1-E0AEEABC68CE}" destId="{33B9D236-235C-EA41-9583-FA44485B7747}" srcOrd="0" destOrd="0" presId="urn:microsoft.com/office/officeart/2005/8/layout/cycle2"/>
    <dgm:cxn modelId="{A8AD5F2A-2CBD-DE4E-B4BD-7D1B6CB8D1EF}" type="presOf" srcId="{F9B0B1E9-B325-324F-8D92-5112A69063E6}" destId="{FC1CC2F2-8048-6247-838A-D2B9D845BAF6}" srcOrd="1" destOrd="0" presId="urn:microsoft.com/office/officeart/2005/8/layout/cycle2"/>
    <dgm:cxn modelId="{9B29B72A-951D-8F44-A9E2-36EB1EA5F68A}" type="presOf" srcId="{E6F75177-8C34-1346-9F73-D012BD8C4BE5}" destId="{C352236C-D8C5-BB46-B533-AC7CC062E292}" srcOrd="0" destOrd="0" presId="urn:microsoft.com/office/officeart/2005/8/layout/cycle2"/>
    <dgm:cxn modelId="{FFF5C72B-EF77-0C40-A2AE-29FF19530BC3}" srcId="{6DBD2491-0AE0-504C-82D0-73DB4DDD4C3A}" destId="{C8894263-E9FB-0241-B0FF-595A8162A923}" srcOrd="2" destOrd="0" parTransId="{22849488-7028-A749-B210-735DC9E1887F}" sibTransId="{F9B0B1E9-B325-324F-8D92-5112A69063E6}"/>
    <dgm:cxn modelId="{664BE335-7C19-7E41-96B1-DBA64833F44A}" type="presOf" srcId="{352147B7-FBCC-7941-B013-ACC717426D89}" destId="{5699B359-87B4-9A4B-8518-77B95B41A3E4}" srcOrd="1" destOrd="0" presId="urn:microsoft.com/office/officeart/2005/8/layout/cycle2"/>
    <dgm:cxn modelId="{67155236-5EF9-0D47-A0DE-85FE105D7E6E}" type="presOf" srcId="{ABE4E9AB-010B-D341-8A11-EAC5A760ED0C}" destId="{0B56F432-5677-7340-8891-6CD2127658DA}" srcOrd="1" destOrd="0" presId="urn:microsoft.com/office/officeart/2005/8/layout/cycle2"/>
    <dgm:cxn modelId="{1F36EB3E-DC2C-074E-838C-673E3249617E}" type="presOf" srcId="{E6F75177-8C34-1346-9F73-D012BD8C4BE5}" destId="{A4F7D411-953C-524C-B4AB-5FF9E4569A71}" srcOrd="1" destOrd="0" presId="urn:microsoft.com/office/officeart/2005/8/layout/cycle2"/>
    <dgm:cxn modelId="{A1764B5D-3F7C-834C-B200-40B16AD23C14}" type="presOf" srcId="{537C179F-966E-2F44-8E4B-366CFEF1C79D}" destId="{3632FE48-70C5-B94C-A439-74C91C0D8787}" srcOrd="1" destOrd="0" presId="urn:microsoft.com/office/officeart/2005/8/layout/cycle2"/>
    <dgm:cxn modelId="{17A59A65-3D13-4E44-AFF7-2F796C13C8E3}" srcId="{6DBD2491-0AE0-504C-82D0-73DB4DDD4C3A}" destId="{278DA754-727F-2B4C-90A5-423DA31ABAAB}" srcOrd="3" destOrd="0" parTransId="{993CF97B-E4BD-544A-B8DC-486ECB13DA2C}" sibTransId="{352147B7-FBCC-7941-B013-ACC717426D89}"/>
    <dgm:cxn modelId="{F1E8506C-7DEC-9D4E-BD08-229C69C5B14B}" srcId="{6DBD2491-0AE0-504C-82D0-73DB4DDD4C3A}" destId="{CCD7F1AE-DF1E-9E47-B004-0CB823138646}" srcOrd="5" destOrd="0" parTransId="{60D7E4C3-4286-2F4B-80B2-3EC9CB9181C8}" sibTransId="{256793CB-E243-3744-B9EB-D8A204EB2742}"/>
    <dgm:cxn modelId="{4350966E-6521-C242-A4A5-DC41C6C4A1E5}" srcId="{6DBD2491-0AE0-504C-82D0-73DB4DDD4C3A}" destId="{92A8E1AD-5E6B-9844-BAD1-E0AEEABC68CE}" srcOrd="1" destOrd="0" parTransId="{D0D12F20-F93B-7648-8475-CD40E1ECAB0C}" sibTransId="{85BBDF09-0CC1-934F-BA68-473A4B1748D6}"/>
    <dgm:cxn modelId="{6E241579-1F96-F64F-9BE9-7606B2A151BD}" type="presOf" srcId="{85BBDF09-0CC1-934F-BA68-473A4B1748D6}" destId="{A7E2C2C4-25BA-0741-A1A5-4403FD9E071C}" srcOrd="0" destOrd="0" presId="urn:microsoft.com/office/officeart/2005/8/layout/cycle2"/>
    <dgm:cxn modelId="{A0B7365A-9754-5048-ABFD-92044001E0D7}" srcId="{6DBD2491-0AE0-504C-82D0-73DB4DDD4C3A}" destId="{EBA4042F-654C-B340-80E5-AA065D5B4ABD}" srcOrd="0" destOrd="0" parTransId="{7E33F475-341D-5F41-A7B6-23E19C85A84C}" sibTransId="{ABE4E9AB-010B-D341-8A11-EAC5A760ED0C}"/>
    <dgm:cxn modelId="{CF40457D-9956-DE43-AD4D-BAB835C58091}" type="presOf" srcId="{0E68A3BD-7A04-D045-8718-11166B8EFD95}" destId="{A354CE2A-AC49-024F-8092-760FDF3DC6E4}" srcOrd="0" destOrd="0" presId="urn:microsoft.com/office/officeart/2005/8/layout/cycle2"/>
    <dgm:cxn modelId="{24C2B47D-CD73-A742-BE14-2D768B9BD7A6}" type="presOf" srcId="{B5F5486F-81AD-AD4A-8BD4-36E4166EBA79}" destId="{78369651-E8CE-FF44-93BF-F8F41ED3CB03}" srcOrd="0" destOrd="0" presId="urn:microsoft.com/office/officeart/2005/8/layout/cycle2"/>
    <dgm:cxn modelId="{C9C6BD7D-3C3F-FB41-A765-64CAC74C7FDD}" type="presOf" srcId="{B5F5486F-81AD-AD4A-8BD4-36E4166EBA79}" destId="{18EFB0D8-E92C-3547-A3B3-6FBFA2EA2DC4}" srcOrd="1" destOrd="0" presId="urn:microsoft.com/office/officeart/2005/8/layout/cycle2"/>
    <dgm:cxn modelId="{055A2E89-2C32-B04E-83F3-6830BA2C5ADE}" type="presOf" srcId="{256793CB-E243-3744-B9EB-D8A204EB2742}" destId="{49DF76E4-2961-084E-A590-7BED773A2F24}" srcOrd="1" destOrd="0" presId="urn:microsoft.com/office/officeart/2005/8/layout/cycle2"/>
    <dgm:cxn modelId="{79A9D389-858F-8E4F-A2D5-B61D987FB205}" type="presOf" srcId="{CCD7F1AE-DF1E-9E47-B004-0CB823138646}" destId="{F0C5B8D0-3E0B-9440-9775-949F5C693F39}" srcOrd="0" destOrd="0" presId="urn:microsoft.com/office/officeart/2005/8/layout/cycle2"/>
    <dgm:cxn modelId="{EE25FE8D-0DB4-0941-9102-A2182FD82450}" type="presOf" srcId="{C8894263-E9FB-0241-B0FF-595A8162A923}" destId="{11E24E1A-C1ED-A148-B0D8-FEECB75F3EE9}" srcOrd="0" destOrd="0" presId="urn:microsoft.com/office/officeart/2005/8/layout/cycle2"/>
    <dgm:cxn modelId="{932A1593-5426-B54A-ABBB-2AFD4B80BF7C}" type="presOf" srcId="{EBA4042F-654C-B340-80E5-AA065D5B4ABD}" destId="{29AADCA3-09EE-6A4C-9A22-BCDEC930BAAC}" srcOrd="0" destOrd="0" presId="urn:microsoft.com/office/officeart/2005/8/layout/cycle2"/>
    <dgm:cxn modelId="{A29F3693-F0AC-CD46-A9CE-F7B1957B6B57}" type="presOf" srcId="{256793CB-E243-3744-B9EB-D8A204EB2742}" destId="{E89AB6B9-6938-9045-BCE6-0B7172C65720}" srcOrd="0" destOrd="0" presId="urn:microsoft.com/office/officeart/2005/8/layout/cycle2"/>
    <dgm:cxn modelId="{3DC84B99-3892-C649-BA4A-CAAC405E3EDC}" type="presOf" srcId="{352147B7-FBCC-7941-B013-ACC717426D89}" destId="{42DC54A0-5001-5846-BF11-5AFC12A80D57}" srcOrd="0" destOrd="0" presId="urn:microsoft.com/office/officeart/2005/8/layout/cycle2"/>
    <dgm:cxn modelId="{CDEFF4A2-2A8C-384C-BF16-C9EE2F8BCAEC}" type="presOf" srcId="{537C179F-966E-2F44-8E4B-366CFEF1C79D}" destId="{C50D014A-69F4-6F40-8026-5063E4810E8C}" srcOrd="0" destOrd="0" presId="urn:microsoft.com/office/officeart/2005/8/layout/cycle2"/>
    <dgm:cxn modelId="{1949ECAC-476C-174F-8C54-4D8D98A31F54}" srcId="{6DBD2491-0AE0-504C-82D0-73DB4DDD4C3A}" destId="{F1CFB380-91B9-6A40-9786-80E3EA827F1B}" srcOrd="8" destOrd="0" parTransId="{D513E7B1-B0A6-8146-88D8-5970C653CB8B}" sibTransId="{4F23DA6D-208A-F14B-8B78-2D1B6975FFDC}"/>
    <dgm:cxn modelId="{F9D44BB9-EE16-9D42-A3A3-B765D4651737}" type="presOf" srcId="{B68B8075-F046-C641-87AD-A6D770E58252}" destId="{90170B79-7542-B24F-AB83-3F8A0F5FBFCE}" srcOrd="0" destOrd="0" presId="urn:microsoft.com/office/officeart/2005/8/layout/cycle2"/>
    <dgm:cxn modelId="{DB2D45C1-E64F-814C-A00D-76E130796B52}" type="presOf" srcId="{17EDFF95-817C-B24A-9F85-E2E8CCAC02C5}" destId="{CFCDF847-3B90-C24B-8CD4-C4BCB2A79503}" srcOrd="0" destOrd="0" presId="urn:microsoft.com/office/officeart/2005/8/layout/cycle2"/>
    <dgm:cxn modelId="{46AD58C3-FF3A-D344-8ECE-BF2FE3147C4C}" type="presOf" srcId="{4F23DA6D-208A-F14B-8B78-2D1B6975FFDC}" destId="{71BBB300-782F-5E4C-A7B7-386F466891A6}" srcOrd="1" destOrd="0" presId="urn:microsoft.com/office/officeart/2005/8/layout/cycle2"/>
    <dgm:cxn modelId="{0F52B8CB-4726-9B46-9679-C1B8F20E2F62}" type="presOf" srcId="{C9F7798D-CB66-014B-906A-A3CA76FBD5FB}" destId="{79EB1473-66EA-1542-98C1-D04862F3B327}" srcOrd="0" destOrd="0" presId="urn:microsoft.com/office/officeart/2005/8/layout/cycle2"/>
    <dgm:cxn modelId="{D81E26D2-8EF8-7A4A-88EE-0EC81A65DA89}" type="presOf" srcId="{278DA754-727F-2B4C-90A5-423DA31ABAAB}" destId="{3307AE5D-F61F-AA41-85E1-15F4DAED7A04}" srcOrd="0" destOrd="0" presId="urn:microsoft.com/office/officeart/2005/8/layout/cycle2"/>
    <dgm:cxn modelId="{55DDD9D8-D753-034E-A7B5-285976A57435}" type="presOf" srcId="{ABE4E9AB-010B-D341-8A11-EAC5A760ED0C}" destId="{1E60F5BC-9FBA-AA49-935E-409E58E60C5B}" srcOrd="0" destOrd="0" presId="urn:microsoft.com/office/officeart/2005/8/layout/cycle2"/>
    <dgm:cxn modelId="{D0BBECDE-EB0A-8647-BB9C-D3D9AE901A4E}" type="presOf" srcId="{85BBDF09-0CC1-934F-BA68-473A4B1748D6}" destId="{3E77FEF4-B9DF-3148-ABCC-9B8520332F1F}" srcOrd="1" destOrd="0" presId="urn:microsoft.com/office/officeart/2005/8/layout/cycle2"/>
    <dgm:cxn modelId="{64797AE3-0582-6B44-AFC9-37BD92A31D13}" type="presOf" srcId="{17EDFF95-817C-B24A-9F85-E2E8CCAC02C5}" destId="{0E8C44F9-F9E7-8344-AC71-959BC5A49ABB}" srcOrd="1" destOrd="0" presId="urn:microsoft.com/office/officeart/2005/8/layout/cycle2"/>
    <dgm:cxn modelId="{8E546CE4-CACD-FB46-9CD8-CEB91B806B90}" srcId="{6DBD2491-0AE0-504C-82D0-73DB4DDD4C3A}" destId="{B68B8075-F046-C641-87AD-A6D770E58252}" srcOrd="6" destOrd="0" parTransId="{F6A807AE-2A31-4244-94FD-A6BF37B04455}" sibTransId="{B5F5486F-81AD-AD4A-8BD4-36E4166EBA79}"/>
    <dgm:cxn modelId="{AF7DFDED-133A-8548-A4DC-39620A54705D}" type="presOf" srcId="{6DBD2491-0AE0-504C-82D0-73DB4DDD4C3A}" destId="{EF266DA3-7583-6D46-9B1A-A9A39272B247}" srcOrd="0" destOrd="0" presId="urn:microsoft.com/office/officeart/2005/8/layout/cycle2"/>
    <dgm:cxn modelId="{0DD7E2F9-6DC6-A141-B72D-95E04C4D3ABE}" srcId="{6DBD2491-0AE0-504C-82D0-73DB4DDD4C3A}" destId="{0E68A3BD-7A04-D045-8718-11166B8EFD95}" srcOrd="9" destOrd="0" parTransId="{B73AF01B-1344-9F47-9008-842CC9F0C8CB}" sibTransId="{E6F75177-8C34-1346-9F73-D012BD8C4BE5}"/>
    <dgm:cxn modelId="{A9F3A176-A5F7-2E4B-BE14-4E8929A9281C}" type="presParOf" srcId="{EF266DA3-7583-6D46-9B1A-A9A39272B247}" destId="{29AADCA3-09EE-6A4C-9A22-BCDEC930BAAC}" srcOrd="0" destOrd="0" presId="urn:microsoft.com/office/officeart/2005/8/layout/cycle2"/>
    <dgm:cxn modelId="{20EF8A8C-5EB9-1140-8463-23F95E4BB73A}" type="presParOf" srcId="{EF266DA3-7583-6D46-9B1A-A9A39272B247}" destId="{1E60F5BC-9FBA-AA49-935E-409E58E60C5B}" srcOrd="1" destOrd="0" presId="urn:microsoft.com/office/officeart/2005/8/layout/cycle2"/>
    <dgm:cxn modelId="{E828AB48-E2EE-A64B-BD9B-9FA8C9E8E00F}" type="presParOf" srcId="{1E60F5BC-9FBA-AA49-935E-409E58E60C5B}" destId="{0B56F432-5677-7340-8891-6CD2127658DA}" srcOrd="0" destOrd="0" presId="urn:microsoft.com/office/officeart/2005/8/layout/cycle2"/>
    <dgm:cxn modelId="{5A063F5F-7612-3440-A756-B3E7B338196F}" type="presParOf" srcId="{EF266DA3-7583-6D46-9B1A-A9A39272B247}" destId="{33B9D236-235C-EA41-9583-FA44485B7747}" srcOrd="2" destOrd="0" presId="urn:microsoft.com/office/officeart/2005/8/layout/cycle2"/>
    <dgm:cxn modelId="{25F4F931-5EC4-704B-BA33-3EDE72511DBA}" type="presParOf" srcId="{EF266DA3-7583-6D46-9B1A-A9A39272B247}" destId="{A7E2C2C4-25BA-0741-A1A5-4403FD9E071C}" srcOrd="3" destOrd="0" presId="urn:microsoft.com/office/officeart/2005/8/layout/cycle2"/>
    <dgm:cxn modelId="{47BF5FFA-A18A-264C-8D42-FE7FBF739B93}" type="presParOf" srcId="{A7E2C2C4-25BA-0741-A1A5-4403FD9E071C}" destId="{3E77FEF4-B9DF-3148-ABCC-9B8520332F1F}" srcOrd="0" destOrd="0" presId="urn:microsoft.com/office/officeart/2005/8/layout/cycle2"/>
    <dgm:cxn modelId="{DA529735-AB46-F140-8E93-9CAC0430F425}" type="presParOf" srcId="{EF266DA3-7583-6D46-9B1A-A9A39272B247}" destId="{11E24E1A-C1ED-A148-B0D8-FEECB75F3EE9}" srcOrd="4" destOrd="0" presId="urn:microsoft.com/office/officeart/2005/8/layout/cycle2"/>
    <dgm:cxn modelId="{F8D2F1CC-CD23-4F4E-BC5C-64E0B7D2E178}" type="presParOf" srcId="{EF266DA3-7583-6D46-9B1A-A9A39272B247}" destId="{70538B25-DAB8-1745-9278-5566F37A0492}" srcOrd="5" destOrd="0" presId="urn:microsoft.com/office/officeart/2005/8/layout/cycle2"/>
    <dgm:cxn modelId="{CC353449-BEDC-E941-BEDA-3FA6D41D0586}" type="presParOf" srcId="{70538B25-DAB8-1745-9278-5566F37A0492}" destId="{FC1CC2F2-8048-6247-838A-D2B9D845BAF6}" srcOrd="0" destOrd="0" presId="urn:microsoft.com/office/officeart/2005/8/layout/cycle2"/>
    <dgm:cxn modelId="{272AD2E3-1D09-EF44-8B05-7385AA43A7F0}" type="presParOf" srcId="{EF266DA3-7583-6D46-9B1A-A9A39272B247}" destId="{3307AE5D-F61F-AA41-85E1-15F4DAED7A04}" srcOrd="6" destOrd="0" presId="urn:microsoft.com/office/officeart/2005/8/layout/cycle2"/>
    <dgm:cxn modelId="{38D78988-FD96-E441-8812-795F3B5279E5}" type="presParOf" srcId="{EF266DA3-7583-6D46-9B1A-A9A39272B247}" destId="{42DC54A0-5001-5846-BF11-5AFC12A80D57}" srcOrd="7" destOrd="0" presId="urn:microsoft.com/office/officeart/2005/8/layout/cycle2"/>
    <dgm:cxn modelId="{CADACAD8-674E-CE4A-BE31-13E8C56287BB}" type="presParOf" srcId="{42DC54A0-5001-5846-BF11-5AFC12A80D57}" destId="{5699B359-87B4-9A4B-8518-77B95B41A3E4}" srcOrd="0" destOrd="0" presId="urn:microsoft.com/office/officeart/2005/8/layout/cycle2"/>
    <dgm:cxn modelId="{402ECF4C-4E10-9742-B48F-EE0E8A30E3C7}" type="presParOf" srcId="{EF266DA3-7583-6D46-9B1A-A9A39272B247}" destId="{79EB1473-66EA-1542-98C1-D04862F3B327}" srcOrd="8" destOrd="0" presId="urn:microsoft.com/office/officeart/2005/8/layout/cycle2"/>
    <dgm:cxn modelId="{3A7F778A-4674-204C-914C-34EB4093A13D}" type="presParOf" srcId="{EF266DA3-7583-6D46-9B1A-A9A39272B247}" destId="{CFCDF847-3B90-C24B-8CD4-C4BCB2A79503}" srcOrd="9" destOrd="0" presId="urn:microsoft.com/office/officeart/2005/8/layout/cycle2"/>
    <dgm:cxn modelId="{D5B54B02-A43D-F545-A99F-098F9CECFE81}" type="presParOf" srcId="{CFCDF847-3B90-C24B-8CD4-C4BCB2A79503}" destId="{0E8C44F9-F9E7-8344-AC71-959BC5A49ABB}" srcOrd="0" destOrd="0" presId="urn:microsoft.com/office/officeart/2005/8/layout/cycle2"/>
    <dgm:cxn modelId="{CFCBAEA0-DECE-E842-8C27-5B99B5B910CC}" type="presParOf" srcId="{EF266DA3-7583-6D46-9B1A-A9A39272B247}" destId="{F0C5B8D0-3E0B-9440-9775-949F5C693F39}" srcOrd="10" destOrd="0" presId="urn:microsoft.com/office/officeart/2005/8/layout/cycle2"/>
    <dgm:cxn modelId="{35DC52BC-0866-3F45-8209-1C4E623357AA}" type="presParOf" srcId="{EF266DA3-7583-6D46-9B1A-A9A39272B247}" destId="{E89AB6B9-6938-9045-BCE6-0B7172C65720}" srcOrd="11" destOrd="0" presId="urn:microsoft.com/office/officeart/2005/8/layout/cycle2"/>
    <dgm:cxn modelId="{41E2100C-1F47-6D44-AA2A-75EA5DD48F66}" type="presParOf" srcId="{E89AB6B9-6938-9045-BCE6-0B7172C65720}" destId="{49DF76E4-2961-084E-A590-7BED773A2F24}" srcOrd="0" destOrd="0" presId="urn:microsoft.com/office/officeart/2005/8/layout/cycle2"/>
    <dgm:cxn modelId="{C43A2B14-8D7E-7145-9D99-2AD62697959C}" type="presParOf" srcId="{EF266DA3-7583-6D46-9B1A-A9A39272B247}" destId="{90170B79-7542-B24F-AB83-3F8A0F5FBFCE}" srcOrd="12" destOrd="0" presId="urn:microsoft.com/office/officeart/2005/8/layout/cycle2"/>
    <dgm:cxn modelId="{E99B08DC-2198-DE47-9738-07C5C1869813}" type="presParOf" srcId="{EF266DA3-7583-6D46-9B1A-A9A39272B247}" destId="{78369651-E8CE-FF44-93BF-F8F41ED3CB03}" srcOrd="13" destOrd="0" presId="urn:microsoft.com/office/officeart/2005/8/layout/cycle2"/>
    <dgm:cxn modelId="{AB7F06D6-4588-7648-AF7C-29216E3D18D8}" type="presParOf" srcId="{78369651-E8CE-FF44-93BF-F8F41ED3CB03}" destId="{18EFB0D8-E92C-3547-A3B3-6FBFA2EA2DC4}" srcOrd="0" destOrd="0" presId="urn:microsoft.com/office/officeart/2005/8/layout/cycle2"/>
    <dgm:cxn modelId="{6A3E8BDA-3BA0-FD43-92F8-008EA95ED616}" type="presParOf" srcId="{EF266DA3-7583-6D46-9B1A-A9A39272B247}" destId="{66D0C771-CC07-F742-A7AE-191D4674E2C9}" srcOrd="14" destOrd="0" presId="urn:microsoft.com/office/officeart/2005/8/layout/cycle2"/>
    <dgm:cxn modelId="{AD5BA62F-B741-344E-9DFB-92B113267262}" type="presParOf" srcId="{EF266DA3-7583-6D46-9B1A-A9A39272B247}" destId="{C50D014A-69F4-6F40-8026-5063E4810E8C}" srcOrd="15" destOrd="0" presId="urn:microsoft.com/office/officeart/2005/8/layout/cycle2"/>
    <dgm:cxn modelId="{BEB7DD4A-456A-CC44-972A-D8C5B5067082}" type="presParOf" srcId="{C50D014A-69F4-6F40-8026-5063E4810E8C}" destId="{3632FE48-70C5-B94C-A439-74C91C0D8787}" srcOrd="0" destOrd="0" presId="urn:microsoft.com/office/officeart/2005/8/layout/cycle2"/>
    <dgm:cxn modelId="{E42B8754-A578-F04B-A9F1-EDC039C034E1}" type="presParOf" srcId="{EF266DA3-7583-6D46-9B1A-A9A39272B247}" destId="{25F7D974-8F9D-264E-ABE2-4968006747A6}" srcOrd="16" destOrd="0" presId="urn:microsoft.com/office/officeart/2005/8/layout/cycle2"/>
    <dgm:cxn modelId="{6BD944D2-594A-CE40-A3F2-403150603ADE}" type="presParOf" srcId="{EF266DA3-7583-6D46-9B1A-A9A39272B247}" destId="{F43FC858-53F5-BA4E-B5FF-33C2098EBCBB}" srcOrd="17" destOrd="0" presId="urn:microsoft.com/office/officeart/2005/8/layout/cycle2"/>
    <dgm:cxn modelId="{1D604689-3DF0-3B49-9AED-DE4CEDA6B95D}" type="presParOf" srcId="{F43FC858-53F5-BA4E-B5FF-33C2098EBCBB}" destId="{71BBB300-782F-5E4C-A7B7-386F466891A6}" srcOrd="0" destOrd="0" presId="urn:microsoft.com/office/officeart/2005/8/layout/cycle2"/>
    <dgm:cxn modelId="{2C585910-17F3-994B-807F-6C5E69514942}" type="presParOf" srcId="{EF266DA3-7583-6D46-9B1A-A9A39272B247}" destId="{A354CE2A-AC49-024F-8092-760FDF3DC6E4}" srcOrd="18" destOrd="0" presId="urn:microsoft.com/office/officeart/2005/8/layout/cycle2"/>
    <dgm:cxn modelId="{839A348B-B9B3-7647-A254-665C6307E103}" type="presParOf" srcId="{EF266DA3-7583-6D46-9B1A-A9A39272B247}" destId="{C352236C-D8C5-BB46-B533-AC7CC062E292}" srcOrd="19" destOrd="0" presId="urn:microsoft.com/office/officeart/2005/8/layout/cycle2"/>
    <dgm:cxn modelId="{165A0C6F-C56F-4C43-8FD8-B799DA1E85C2}" type="presParOf" srcId="{C352236C-D8C5-BB46-B533-AC7CC062E292}" destId="{A4F7D411-953C-524C-B4AB-5FF9E4569A71}"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ADCA3-09EE-6A4C-9A22-BCDEC930BAAC}">
      <dsp:nvSpPr>
        <dsp:cNvPr id="0" name=""/>
        <dsp:cNvSpPr/>
      </dsp:nvSpPr>
      <dsp:spPr>
        <a:xfrm>
          <a:off x="3922833" y="1691"/>
          <a:ext cx="1053765" cy="1053765"/>
        </a:xfrm>
        <a:prstGeom prst="ellipse">
          <a:avLst/>
        </a:prstGeom>
        <a:solidFill>
          <a:srgbClr val="0E79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dirty="0">
              <a:latin typeface="STV" pitchFamily="2" charset="-78"/>
              <a:cs typeface="STV" pitchFamily="2" charset="-78"/>
            </a:rPr>
            <a:t>التشريعات الاساسية</a:t>
          </a:r>
          <a:endParaRPr lang="en-US" sz="1400" b="0" i="0" kern="1200" dirty="0">
            <a:latin typeface="STV" pitchFamily="2" charset="-78"/>
            <a:cs typeface="STV" pitchFamily="2" charset="-78"/>
          </a:endParaRPr>
        </a:p>
      </dsp:txBody>
      <dsp:txXfrm>
        <a:off x="4077153" y="156011"/>
        <a:ext cx="745125" cy="745125"/>
      </dsp:txXfrm>
    </dsp:sp>
    <dsp:sp modelId="{1E60F5BC-9FBA-AA49-935E-409E58E60C5B}">
      <dsp:nvSpPr>
        <dsp:cNvPr id="0" name=""/>
        <dsp:cNvSpPr/>
      </dsp:nvSpPr>
      <dsp:spPr>
        <a:xfrm rot="1080000">
          <a:off x="5054494" y="592743"/>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a:off x="5056550" y="650894"/>
        <a:ext cx="195995" cy="213387"/>
      </dsp:txXfrm>
    </dsp:sp>
    <dsp:sp modelId="{33B9D236-235C-EA41-9583-FA44485B7747}">
      <dsp:nvSpPr>
        <dsp:cNvPr id="0" name=""/>
        <dsp:cNvSpPr/>
      </dsp:nvSpPr>
      <dsp:spPr>
        <a:xfrm>
          <a:off x="5427457" y="490573"/>
          <a:ext cx="1053765" cy="105376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a:latin typeface="STV" pitchFamily="2" charset="-78"/>
              <a:cs typeface="STV" pitchFamily="2" charset="-78"/>
            </a:rPr>
            <a:t>الهيكل التنظيمي</a:t>
          </a:r>
          <a:endParaRPr lang="en-US" sz="1400" b="0" i="0" kern="1200" dirty="0">
            <a:latin typeface="STV" pitchFamily="2" charset="-78"/>
            <a:cs typeface="STV" pitchFamily="2" charset="-78"/>
          </a:endParaRPr>
        </a:p>
      </dsp:txBody>
      <dsp:txXfrm>
        <a:off x="5581777" y="644893"/>
        <a:ext cx="745125" cy="745125"/>
      </dsp:txXfrm>
    </dsp:sp>
    <dsp:sp modelId="{A7E2C2C4-25BA-0741-A1A5-4403FD9E071C}">
      <dsp:nvSpPr>
        <dsp:cNvPr id="0" name=""/>
        <dsp:cNvSpPr/>
      </dsp:nvSpPr>
      <dsp:spPr>
        <a:xfrm rot="3240000">
          <a:off x="6274640" y="1473177"/>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a:off x="6291953" y="1510328"/>
        <a:ext cx="195995" cy="213387"/>
      </dsp:txXfrm>
    </dsp:sp>
    <dsp:sp modelId="{11E24E1A-C1ED-A148-B0D8-FEECB75F3EE9}">
      <dsp:nvSpPr>
        <dsp:cNvPr id="0" name=""/>
        <dsp:cNvSpPr/>
      </dsp:nvSpPr>
      <dsp:spPr>
        <a:xfrm>
          <a:off x="6357366" y="1770483"/>
          <a:ext cx="1053765" cy="1053765"/>
        </a:xfrm>
        <a:prstGeom prst="ellipse">
          <a:avLst/>
        </a:prstGeom>
        <a:solidFill>
          <a:srgbClr val="0E79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a:latin typeface="STV" pitchFamily="2" charset="-78"/>
              <a:cs typeface="STV" pitchFamily="2" charset="-78"/>
            </a:rPr>
            <a:t>القيادة</a:t>
          </a:r>
          <a:endParaRPr lang="en-US" sz="1400" b="0" i="0" kern="1200" dirty="0">
            <a:latin typeface="STV" pitchFamily="2" charset="-78"/>
            <a:cs typeface="STV" pitchFamily="2" charset="-78"/>
          </a:endParaRPr>
        </a:p>
      </dsp:txBody>
      <dsp:txXfrm>
        <a:off x="6511686" y="1924803"/>
        <a:ext cx="745125" cy="745125"/>
      </dsp:txXfrm>
    </dsp:sp>
    <dsp:sp modelId="{70538B25-DAB8-1745-9278-5566F37A0492}">
      <dsp:nvSpPr>
        <dsp:cNvPr id="0" name=""/>
        <dsp:cNvSpPr/>
      </dsp:nvSpPr>
      <dsp:spPr>
        <a:xfrm rot="5400000">
          <a:off x="6744252" y="2902647"/>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a:off x="6786251" y="2931777"/>
        <a:ext cx="195995" cy="213387"/>
      </dsp:txXfrm>
    </dsp:sp>
    <dsp:sp modelId="{3307AE5D-F61F-AA41-85E1-15F4DAED7A04}">
      <dsp:nvSpPr>
        <dsp:cNvPr id="0" name=""/>
        <dsp:cNvSpPr/>
      </dsp:nvSpPr>
      <dsp:spPr>
        <a:xfrm>
          <a:off x="6357366" y="3352539"/>
          <a:ext cx="1053765" cy="105376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a:latin typeface="STV" pitchFamily="2" charset="-78"/>
              <a:cs typeface="STV" pitchFamily="2" charset="-78"/>
            </a:rPr>
            <a:t>ادارة التخطيط الاستراتيجي</a:t>
          </a:r>
          <a:endParaRPr lang="en-US" sz="1400" b="0" i="0" kern="1200" dirty="0">
            <a:latin typeface="STV" pitchFamily="2" charset="-78"/>
            <a:cs typeface="STV" pitchFamily="2" charset="-78"/>
          </a:endParaRPr>
        </a:p>
      </dsp:txBody>
      <dsp:txXfrm>
        <a:off x="6511686" y="3506859"/>
        <a:ext cx="745125" cy="745125"/>
      </dsp:txXfrm>
    </dsp:sp>
    <dsp:sp modelId="{42DC54A0-5001-5846-BF11-5AFC12A80D57}">
      <dsp:nvSpPr>
        <dsp:cNvPr id="0" name=""/>
        <dsp:cNvSpPr/>
      </dsp:nvSpPr>
      <dsp:spPr>
        <a:xfrm rot="7560000">
          <a:off x="6283956" y="4335143"/>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rot="10800000">
        <a:off x="6350641" y="4372294"/>
        <a:ext cx="195995" cy="213387"/>
      </dsp:txXfrm>
    </dsp:sp>
    <dsp:sp modelId="{79EB1473-66EA-1542-98C1-D04862F3B327}">
      <dsp:nvSpPr>
        <dsp:cNvPr id="0" name=""/>
        <dsp:cNvSpPr/>
      </dsp:nvSpPr>
      <dsp:spPr>
        <a:xfrm>
          <a:off x="5427457" y="4632449"/>
          <a:ext cx="1053765" cy="1053765"/>
        </a:xfrm>
        <a:prstGeom prst="ellipse">
          <a:avLst/>
        </a:prstGeom>
        <a:solidFill>
          <a:srgbClr val="0E79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dirty="0">
              <a:latin typeface="STV" pitchFamily="2" charset="-78"/>
              <a:cs typeface="STV" pitchFamily="2" charset="-78"/>
            </a:rPr>
            <a:t>ادارة التطوير والتدريب</a:t>
          </a:r>
          <a:endParaRPr lang="en-US" sz="1400" b="0" i="0" kern="1200" dirty="0">
            <a:latin typeface="STV" pitchFamily="2" charset="-78"/>
            <a:cs typeface="STV" pitchFamily="2" charset="-78"/>
          </a:endParaRPr>
        </a:p>
      </dsp:txBody>
      <dsp:txXfrm>
        <a:off x="5581777" y="4786769"/>
        <a:ext cx="745125" cy="745125"/>
      </dsp:txXfrm>
    </dsp:sp>
    <dsp:sp modelId="{CFCDF847-3B90-C24B-8CD4-C4BCB2A79503}">
      <dsp:nvSpPr>
        <dsp:cNvPr id="0" name=""/>
        <dsp:cNvSpPr/>
      </dsp:nvSpPr>
      <dsp:spPr>
        <a:xfrm rot="9720000">
          <a:off x="5069567" y="5223501"/>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rot="10800000">
        <a:off x="5151509" y="5281652"/>
        <a:ext cx="195995" cy="213387"/>
      </dsp:txXfrm>
    </dsp:sp>
    <dsp:sp modelId="{F0C5B8D0-3E0B-9440-9775-949F5C693F39}">
      <dsp:nvSpPr>
        <dsp:cNvPr id="0" name=""/>
        <dsp:cNvSpPr/>
      </dsp:nvSpPr>
      <dsp:spPr>
        <a:xfrm>
          <a:off x="3922833" y="5121331"/>
          <a:ext cx="1053765" cy="105376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a:latin typeface="STV" pitchFamily="2" charset="-78"/>
              <a:cs typeface="STV" pitchFamily="2" charset="-78"/>
            </a:rPr>
            <a:t>ادارة الاعلام </a:t>
          </a:r>
          <a:endParaRPr lang="en-US" sz="1400" b="0" i="0" kern="1200" dirty="0">
            <a:latin typeface="STV" pitchFamily="2" charset="-78"/>
            <a:cs typeface="STV" pitchFamily="2" charset="-78"/>
          </a:endParaRPr>
        </a:p>
      </dsp:txBody>
      <dsp:txXfrm>
        <a:off x="4077153" y="5275651"/>
        <a:ext cx="745125" cy="745125"/>
      </dsp:txXfrm>
    </dsp:sp>
    <dsp:sp modelId="{E89AB6B9-6938-9045-BCE6-0B7172C65720}">
      <dsp:nvSpPr>
        <dsp:cNvPr id="0" name=""/>
        <dsp:cNvSpPr/>
      </dsp:nvSpPr>
      <dsp:spPr>
        <a:xfrm rot="11880000">
          <a:off x="3564943" y="5228399"/>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rot="10800000">
        <a:off x="3646885" y="5312506"/>
        <a:ext cx="195995" cy="213387"/>
      </dsp:txXfrm>
    </dsp:sp>
    <dsp:sp modelId="{90170B79-7542-B24F-AB83-3F8A0F5FBFCE}">
      <dsp:nvSpPr>
        <dsp:cNvPr id="0" name=""/>
        <dsp:cNvSpPr/>
      </dsp:nvSpPr>
      <dsp:spPr>
        <a:xfrm>
          <a:off x="2418208" y="4632449"/>
          <a:ext cx="1053765" cy="1053765"/>
        </a:xfrm>
        <a:prstGeom prst="ellipse">
          <a:avLst/>
        </a:prstGeom>
        <a:solidFill>
          <a:srgbClr val="0E79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a:latin typeface="STV" pitchFamily="2" charset="-78"/>
              <a:cs typeface="STV" pitchFamily="2" charset="-78"/>
            </a:rPr>
            <a:t>ادارة الموارد البشرية</a:t>
          </a:r>
          <a:endParaRPr lang="en-US" sz="1400" b="0" i="0" kern="1200" dirty="0">
            <a:latin typeface="STV" pitchFamily="2" charset="-78"/>
            <a:cs typeface="STV" pitchFamily="2" charset="-78"/>
          </a:endParaRPr>
        </a:p>
      </dsp:txBody>
      <dsp:txXfrm>
        <a:off x="2572528" y="4786769"/>
        <a:ext cx="745125" cy="745125"/>
      </dsp:txXfrm>
    </dsp:sp>
    <dsp:sp modelId="{78369651-E8CE-FF44-93BF-F8F41ED3CB03}">
      <dsp:nvSpPr>
        <dsp:cNvPr id="0" name=""/>
        <dsp:cNvSpPr/>
      </dsp:nvSpPr>
      <dsp:spPr>
        <a:xfrm rot="14040000">
          <a:off x="2344797" y="4347965"/>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rot="10800000">
        <a:off x="2411482" y="4453072"/>
        <a:ext cx="195995" cy="213387"/>
      </dsp:txXfrm>
    </dsp:sp>
    <dsp:sp modelId="{66D0C771-CC07-F742-A7AE-191D4674E2C9}">
      <dsp:nvSpPr>
        <dsp:cNvPr id="0" name=""/>
        <dsp:cNvSpPr/>
      </dsp:nvSpPr>
      <dsp:spPr>
        <a:xfrm>
          <a:off x="1488299" y="3352539"/>
          <a:ext cx="1053765" cy="105376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a:latin typeface="STV" pitchFamily="2" charset="-78"/>
              <a:cs typeface="STV" pitchFamily="2" charset="-78"/>
            </a:rPr>
            <a:t>قطاع الرياضة للجميع </a:t>
          </a:r>
          <a:endParaRPr lang="en-US" sz="1400" b="0" i="0" kern="1200" dirty="0">
            <a:latin typeface="STV" pitchFamily="2" charset="-78"/>
            <a:cs typeface="STV" pitchFamily="2" charset="-78"/>
          </a:endParaRPr>
        </a:p>
      </dsp:txBody>
      <dsp:txXfrm>
        <a:off x="1642619" y="3506859"/>
        <a:ext cx="745125" cy="745125"/>
      </dsp:txXfrm>
    </dsp:sp>
    <dsp:sp modelId="{C50D014A-69F4-6F40-8026-5063E4810E8C}">
      <dsp:nvSpPr>
        <dsp:cNvPr id="0" name=""/>
        <dsp:cNvSpPr/>
      </dsp:nvSpPr>
      <dsp:spPr>
        <a:xfrm rot="16200000">
          <a:off x="1875185" y="2918495"/>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a:off x="1917184" y="3031623"/>
        <a:ext cx="195995" cy="213387"/>
      </dsp:txXfrm>
    </dsp:sp>
    <dsp:sp modelId="{25F7D974-8F9D-264E-ABE2-4968006747A6}">
      <dsp:nvSpPr>
        <dsp:cNvPr id="0" name=""/>
        <dsp:cNvSpPr/>
      </dsp:nvSpPr>
      <dsp:spPr>
        <a:xfrm>
          <a:off x="1488299" y="1770483"/>
          <a:ext cx="1053765" cy="1053765"/>
        </a:xfrm>
        <a:prstGeom prst="ellipse">
          <a:avLst/>
        </a:prstGeom>
        <a:solidFill>
          <a:srgbClr val="0E79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a:latin typeface="STV" pitchFamily="2" charset="-78"/>
              <a:cs typeface="STV" pitchFamily="2" charset="-78"/>
            </a:rPr>
            <a:t>ادارة الشئون المالية</a:t>
          </a:r>
          <a:endParaRPr lang="en-US" sz="1400" b="0" i="0" kern="1200" dirty="0">
            <a:latin typeface="STV" pitchFamily="2" charset="-78"/>
            <a:cs typeface="STV" pitchFamily="2" charset="-78"/>
          </a:endParaRPr>
        </a:p>
      </dsp:txBody>
      <dsp:txXfrm>
        <a:off x="1642619" y="1924803"/>
        <a:ext cx="745125" cy="745125"/>
      </dsp:txXfrm>
    </dsp:sp>
    <dsp:sp modelId="{F43FC858-53F5-BA4E-B5FF-33C2098EBCBB}">
      <dsp:nvSpPr>
        <dsp:cNvPr id="0" name=""/>
        <dsp:cNvSpPr/>
      </dsp:nvSpPr>
      <dsp:spPr>
        <a:xfrm rot="18360000">
          <a:off x="2335482" y="1485999"/>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a:off x="2352795" y="1591106"/>
        <a:ext cx="195995" cy="213387"/>
      </dsp:txXfrm>
    </dsp:sp>
    <dsp:sp modelId="{A354CE2A-AC49-024F-8092-760FDF3DC6E4}">
      <dsp:nvSpPr>
        <dsp:cNvPr id="0" name=""/>
        <dsp:cNvSpPr/>
      </dsp:nvSpPr>
      <dsp:spPr>
        <a:xfrm>
          <a:off x="2418208" y="490573"/>
          <a:ext cx="1053765" cy="105376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KW" sz="1400" b="0" i="0" kern="1200" dirty="0">
              <a:latin typeface="STV" pitchFamily="2" charset="-78"/>
              <a:cs typeface="STV" pitchFamily="2" charset="-78"/>
            </a:rPr>
            <a:t>النتائج والأثر</a:t>
          </a:r>
          <a:endParaRPr lang="en-US" sz="1400" b="0" i="0" kern="1200" dirty="0">
            <a:latin typeface="STV" pitchFamily="2" charset="-78"/>
            <a:cs typeface="STV" pitchFamily="2" charset="-78"/>
          </a:endParaRPr>
        </a:p>
      </dsp:txBody>
      <dsp:txXfrm>
        <a:off x="2572528" y="644893"/>
        <a:ext cx="745125" cy="745125"/>
      </dsp:txXfrm>
    </dsp:sp>
    <dsp:sp modelId="{C352236C-D8C5-BB46-B533-AC7CC062E292}">
      <dsp:nvSpPr>
        <dsp:cNvPr id="0" name=""/>
        <dsp:cNvSpPr/>
      </dsp:nvSpPr>
      <dsp:spPr>
        <a:xfrm rot="20520000">
          <a:off x="3549870" y="597641"/>
          <a:ext cx="279993" cy="355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i="0" kern="1200">
            <a:latin typeface="STV" pitchFamily="2" charset="-78"/>
            <a:cs typeface="STV" pitchFamily="2" charset="-78"/>
          </a:endParaRPr>
        </a:p>
      </dsp:txBody>
      <dsp:txXfrm>
        <a:off x="3551926" y="681748"/>
        <a:ext cx="195995" cy="2133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cs typeface="STV" pitchFamily="2" charset="-78"/>
              </a:defRPr>
            </a:lvl1pPr>
          </a:lstStyle>
          <a:p>
            <a:endParaRPr lang="ar-S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cs typeface="STV" pitchFamily="2" charset="-78"/>
              </a:defRPr>
            </a:lvl1pPr>
          </a:lstStyle>
          <a:p>
            <a:fld id="{E407E126-91B6-2340-9C80-B8859A2FA94E}" type="datetimeFigureOut">
              <a:rPr lang="ar-SA" smtClean="0"/>
              <a:pPr/>
              <a:t>04/12/1444</a:t>
            </a:fld>
            <a:endParaRPr lang="ar-S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ar-S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SA"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cs typeface="STV" pitchFamily="2" charset="-78"/>
              </a:defRPr>
            </a:lvl1pPr>
          </a:lstStyle>
          <a:p>
            <a:endParaRPr lang="ar-S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cs typeface="STV" pitchFamily="2" charset="-78"/>
              </a:defRPr>
            </a:lvl1pPr>
          </a:lstStyle>
          <a:p>
            <a:fld id="{E5CC7213-3FEB-314E-9BB1-1E0DE216F0EB}" type="slidenum">
              <a:rPr lang="ar-SA" smtClean="0"/>
              <a:pPr/>
              <a:t>‹#›</a:t>
            </a:fld>
            <a:endParaRPr lang="ar-SA" dirty="0"/>
          </a:p>
        </p:txBody>
      </p:sp>
    </p:spTree>
    <p:extLst>
      <p:ext uri="{BB962C8B-B14F-4D97-AF65-F5344CB8AC3E}">
        <p14:creationId xmlns:p14="http://schemas.microsoft.com/office/powerpoint/2010/main" val="271307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n-lt"/>
        <a:ea typeface="+mn-ea"/>
        <a:cs typeface="STV" pitchFamily="2" charset="-7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b="0" i="0" kern="1200">
        <a:solidFill>
          <a:schemeClr val="tx1"/>
        </a:solidFill>
        <a:latin typeface="+mn-lt"/>
        <a:ea typeface="+mn-ea"/>
        <a:cs typeface="STV" pitchFamily="2"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9F5-30FA-1343-A258-A4E62C6182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DE741AC4-5944-764A-8A4D-AAE5E574A19E}"/>
              </a:ext>
            </a:extLst>
          </p:cNvPr>
          <p:cNvSpPr>
            <a:spLocks noGrp="1"/>
          </p:cNvSpPr>
          <p:nvPr>
            <p:ph type="subTitle" idx="1"/>
          </p:nvPr>
        </p:nvSpPr>
        <p:spPr>
          <a:xfrm>
            <a:off x="1524000" y="3602038"/>
            <a:ext cx="9144000" cy="1655762"/>
          </a:xfrm>
        </p:spPr>
        <p:txBody>
          <a:bodyPr/>
          <a:lstStyle>
            <a:lvl1pPr marL="0" indent="0" algn="ctr">
              <a:buNone/>
              <a:defRPr sz="2400" b="0" i="0">
                <a:cs typeface="STV"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ar-SA" dirty="0"/>
          </a:p>
        </p:txBody>
      </p:sp>
      <p:sp>
        <p:nvSpPr>
          <p:cNvPr id="4" name="Date Placeholder 3">
            <a:extLst>
              <a:ext uri="{FF2B5EF4-FFF2-40B4-BE49-F238E27FC236}">
                <a16:creationId xmlns:a16="http://schemas.microsoft.com/office/drawing/2014/main" id="{BDFD8770-A39B-2042-90BE-8A3D25E04C6B}"/>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5" name="Footer Placeholder 4">
            <a:extLst>
              <a:ext uri="{FF2B5EF4-FFF2-40B4-BE49-F238E27FC236}">
                <a16:creationId xmlns:a16="http://schemas.microsoft.com/office/drawing/2014/main" id="{16C3F605-9449-374B-A45E-E74C19BFB47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2C5B9DB7-3A30-2546-8DA9-1F26A658743D}"/>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145481188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5FBD-4AAE-EA45-A287-6D57ADFACC1A}"/>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B431A9EA-3BBF-FA4A-B561-C3D1DDB122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F74B15B4-8F6E-954C-B6F9-7C250BE418F1}"/>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5" name="Footer Placeholder 4">
            <a:extLst>
              <a:ext uri="{FF2B5EF4-FFF2-40B4-BE49-F238E27FC236}">
                <a16:creationId xmlns:a16="http://schemas.microsoft.com/office/drawing/2014/main" id="{4A0898A2-545E-0F42-8CCC-CBA8479F5773}"/>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54196854-0203-0843-8BB2-DC4D242B9E26}"/>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192373346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8A1C8E-AA05-2A49-B02F-290480648A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46BF5CAE-2D90-A64D-B657-46E3F9CEF0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C5566C17-BF6A-2241-8919-00A16836F4ED}"/>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5" name="Footer Placeholder 4">
            <a:extLst>
              <a:ext uri="{FF2B5EF4-FFF2-40B4-BE49-F238E27FC236}">
                <a16:creationId xmlns:a16="http://schemas.microsoft.com/office/drawing/2014/main" id="{686C2DB9-F68B-654F-B786-9A3311F3CF6A}"/>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C4C92750-8C73-5A49-914C-53924628F767}"/>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17938403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1BED-0B7C-3E4B-989F-4FC1BB304A00}"/>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6BE66C85-80AC-364C-9EB6-E379C0847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AD980858-628F-AA4D-8570-185A182E3012}"/>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5" name="Footer Placeholder 4">
            <a:extLst>
              <a:ext uri="{FF2B5EF4-FFF2-40B4-BE49-F238E27FC236}">
                <a16:creationId xmlns:a16="http://schemas.microsoft.com/office/drawing/2014/main" id="{609EB52D-64B0-3441-9F6E-3F1DC9164D99}"/>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5249904-ED91-7244-9577-49A460207545}"/>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73222584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8962-15DD-1945-A50C-E0CAFD56B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09D78FA9-B51E-2445-8683-6EB8CA2D1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78BF5-734D-7249-B548-967412621529}"/>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5" name="Footer Placeholder 4">
            <a:extLst>
              <a:ext uri="{FF2B5EF4-FFF2-40B4-BE49-F238E27FC236}">
                <a16:creationId xmlns:a16="http://schemas.microsoft.com/office/drawing/2014/main" id="{1D078709-19DA-D241-8844-9FFE45911294}"/>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756D7F3-95D4-7049-8128-9B1ACF1CD912}"/>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165733321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8357-7B5A-2D4E-81E6-EE639746CCE6}"/>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CB356337-CBD4-2243-9CA0-8562CCF36F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907826E4-FBAD-E34D-B901-5BFC56F87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09CA3B50-2B19-0D4E-9C0D-77B40F31F67D}"/>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6" name="Footer Placeholder 5">
            <a:extLst>
              <a:ext uri="{FF2B5EF4-FFF2-40B4-BE49-F238E27FC236}">
                <a16:creationId xmlns:a16="http://schemas.microsoft.com/office/drawing/2014/main" id="{A1125C2E-2AD9-E040-A8B2-AD0A95722093}"/>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9AC097C-159E-5041-B353-B931BD1B561D}"/>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268726320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26FC-8572-214B-A523-A7126AE0CE0A}"/>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904C6564-E677-1F4D-A9F2-7BB0A11B0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67A3B-A427-444B-9F54-48CDC6C2C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088356F3-21BC-A443-BA18-79FEAF4930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B98AF-AF3B-1C47-867E-00C45B37A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81DEF206-8A81-4E49-A03D-667A78BE9DF7}"/>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8" name="Footer Placeholder 7">
            <a:extLst>
              <a:ext uri="{FF2B5EF4-FFF2-40B4-BE49-F238E27FC236}">
                <a16:creationId xmlns:a16="http://schemas.microsoft.com/office/drawing/2014/main" id="{57A5AB56-7574-6945-A57D-8B7C27B9B763}"/>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490B9E0B-C6BC-1348-869D-5F4813ABA258}"/>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372373355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1A9-FF11-E14A-9428-3D4A38BF8364}"/>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8E1A5C78-D469-514B-9E8E-819FF2634002}"/>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4" name="Footer Placeholder 3">
            <a:extLst>
              <a:ext uri="{FF2B5EF4-FFF2-40B4-BE49-F238E27FC236}">
                <a16:creationId xmlns:a16="http://schemas.microsoft.com/office/drawing/2014/main" id="{66B090E3-7954-5946-B934-6B6CE261B624}"/>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4DCF103E-CD2C-7345-A338-BCAF402C98A6}"/>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20382302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408E3-9911-E84C-81A3-083FCDE07077}"/>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3" name="Footer Placeholder 2">
            <a:extLst>
              <a:ext uri="{FF2B5EF4-FFF2-40B4-BE49-F238E27FC236}">
                <a16:creationId xmlns:a16="http://schemas.microsoft.com/office/drawing/2014/main" id="{78504D93-429E-3542-AA10-FAEE0F7DAF5D}"/>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0A5F7A80-3D46-AB47-B82F-68AC00E85213}"/>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382710029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6501-C7CE-6B4B-B4D0-78220E8FD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41C4783A-373E-3A44-98BD-C627CDC02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57569C4A-AA3A-DE43-A397-5AC7DF07B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0DC47-6A44-9D44-BF1C-CA028158FBDE}"/>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6" name="Footer Placeholder 5">
            <a:extLst>
              <a:ext uri="{FF2B5EF4-FFF2-40B4-BE49-F238E27FC236}">
                <a16:creationId xmlns:a16="http://schemas.microsoft.com/office/drawing/2014/main" id="{601AF021-9B84-6A4D-9B13-6A7C33C9C0AD}"/>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AECADF0E-5686-D94B-819B-E5CD0D9FF676}"/>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32877775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E5B7-9888-A946-ACE9-BF6429EE4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1D35EF3E-1F2B-0540-99B8-5DCE69870523}"/>
              </a:ext>
            </a:extLst>
          </p:cNvPr>
          <p:cNvSpPr>
            <a:spLocks noGrp="1"/>
          </p:cNvSpPr>
          <p:nvPr>
            <p:ph type="pic" idx="1"/>
          </p:nvPr>
        </p:nvSpPr>
        <p:spPr>
          <a:xfrm>
            <a:off x="5183188" y="987425"/>
            <a:ext cx="6172200" cy="4873625"/>
          </a:xfrm>
        </p:spPr>
        <p:txBody>
          <a:bodyPr/>
          <a:lstStyle>
            <a:lvl1pPr marL="0" indent="0">
              <a:buNone/>
              <a:defRPr sz="3200" b="0" i="0">
                <a:cs typeface="STV" pitchFamily="2" charset="-7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Text Placeholder 3">
            <a:extLst>
              <a:ext uri="{FF2B5EF4-FFF2-40B4-BE49-F238E27FC236}">
                <a16:creationId xmlns:a16="http://schemas.microsoft.com/office/drawing/2014/main" id="{C36AA2EC-D65F-2142-A60F-B38F983D2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EFB96-D04D-0045-B0B6-EA7E5A566688}"/>
              </a:ext>
            </a:extLst>
          </p:cNvPr>
          <p:cNvSpPr>
            <a:spLocks noGrp="1"/>
          </p:cNvSpPr>
          <p:nvPr>
            <p:ph type="dt" sz="half" idx="10"/>
          </p:nvPr>
        </p:nvSpPr>
        <p:spPr/>
        <p:txBody>
          <a:bodyPr/>
          <a:lstStyle/>
          <a:p>
            <a:fld id="{3457016F-2124-5746-860F-40AFA0C1D2EF}" type="datetimeFigureOut">
              <a:rPr lang="ar-SA" smtClean="0"/>
              <a:t>04/12/1444</a:t>
            </a:fld>
            <a:endParaRPr lang="ar-SA"/>
          </a:p>
        </p:txBody>
      </p:sp>
      <p:sp>
        <p:nvSpPr>
          <p:cNvPr id="6" name="Footer Placeholder 5">
            <a:extLst>
              <a:ext uri="{FF2B5EF4-FFF2-40B4-BE49-F238E27FC236}">
                <a16:creationId xmlns:a16="http://schemas.microsoft.com/office/drawing/2014/main" id="{C16192C3-3EBB-FF40-B850-37ABD47AC67D}"/>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4581783-A29E-0140-AE23-7E89D02D9B45}"/>
              </a:ext>
            </a:extLst>
          </p:cNvPr>
          <p:cNvSpPr>
            <a:spLocks noGrp="1"/>
          </p:cNvSpPr>
          <p:nvPr>
            <p:ph type="sldNum" sz="quarter" idx="12"/>
          </p:nvPr>
        </p:nvSpPr>
        <p:spPr/>
        <p:txBody>
          <a:bodyPr/>
          <a:lstStyle/>
          <a:p>
            <a:fld id="{3B935D53-E83E-8E41-9FF2-15418CF7A633}" type="slidenum">
              <a:rPr lang="ar-SA" smtClean="0"/>
              <a:t>‹#›</a:t>
            </a:fld>
            <a:endParaRPr lang="ar-SA"/>
          </a:p>
        </p:txBody>
      </p:sp>
    </p:spTree>
    <p:extLst>
      <p:ext uri="{BB962C8B-B14F-4D97-AF65-F5344CB8AC3E}">
        <p14:creationId xmlns:p14="http://schemas.microsoft.com/office/powerpoint/2010/main" val="299054361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41D68-DFA4-0A44-B09E-359F3D200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90929F18-0240-024C-98B9-CAD49F7A5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SA" dirty="0"/>
          </a:p>
        </p:txBody>
      </p:sp>
      <p:sp>
        <p:nvSpPr>
          <p:cNvPr id="4" name="Date Placeholder 3">
            <a:extLst>
              <a:ext uri="{FF2B5EF4-FFF2-40B4-BE49-F238E27FC236}">
                <a16:creationId xmlns:a16="http://schemas.microsoft.com/office/drawing/2014/main" id="{1F4A1B35-95BA-124B-B23D-02244070C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cs typeface="STV" pitchFamily="2" charset="-78"/>
              </a:defRPr>
            </a:lvl1pPr>
          </a:lstStyle>
          <a:p>
            <a:fld id="{3457016F-2124-5746-860F-40AFA0C1D2EF}" type="datetimeFigureOut">
              <a:rPr lang="ar-SA" smtClean="0"/>
              <a:pPr/>
              <a:t>04/12/1444</a:t>
            </a:fld>
            <a:endParaRPr lang="ar-SA" dirty="0"/>
          </a:p>
        </p:txBody>
      </p:sp>
      <p:sp>
        <p:nvSpPr>
          <p:cNvPr id="5" name="Footer Placeholder 4">
            <a:extLst>
              <a:ext uri="{FF2B5EF4-FFF2-40B4-BE49-F238E27FC236}">
                <a16:creationId xmlns:a16="http://schemas.microsoft.com/office/drawing/2014/main" id="{3D658AEB-3A3C-CD4D-9AAC-432235421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cs typeface="STV" pitchFamily="2" charset="-78"/>
              </a:defRPr>
            </a:lvl1pPr>
          </a:lstStyle>
          <a:p>
            <a:endParaRPr lang="ar-SA" dirty="0"/>
          </a:p>
        </p:txBody>
      </p:sp>
      <p:sp>
        <p:nvSpPr>
          <p:cNvPr id="6" name="Slide Number Placeholder 5">
            <a:extLst>
              <a:ext uri="{FF2B5EF4-FFF2-40B4-BE49-F238E27FC236}">
                <a16:creationId xmlns:a16="http://schemas.microsoft.com/office/drawing/2014/main" id="{FC239ACB-C27E-0441-A391-912EA16A2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cs typeface="STV" pitchFamily="2" charset="-78"/>
              </a:defRPr>
            </a:lvl1pPr>
          </a:lstStyle>
          <a:p>
            <a:fld id="{3B935D53-E83E-8E41-9FF2-15418CF7A633}" type="slidenum">
              <a:rPr lang="ar-SA" smtClean="0"/>
              <a:pPr/>
              <a:t>‹#›</a:t>
            </a:fld>
            <a:endParaRPr lang="ar-SA" dirty="0"/>
          </a:p>
        </p:txBody>
      </p:sp>
    </p:spTree>
    <p:extLst>
      <p:ext uri="{BB962C8B-B14F-4D97-AF65-F5344CB8AC3E}">
        <p14:creationId xmlns:p14="http://schemas.microsoft.com/office/powerpoint/2010/main" val="31694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STV"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52431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B639E3F-0955-A5DF-9529-105D1A578025}"/>
              </a:ext>
            </a:extLst>
          </p:cNvPr>
          <p:cNvSpPr/>
          <p:nvPr/>
        </p:nvSpPr>
        <p:spPr>
          <a:xfrm>
            <a:off x="1069507" y="512557"/>
            <a:ext cx="9446094" cy="1531395"/>
          </a:xfrm>
          <a:prstGeom prst="roundRect">
            <a:avLst/>
          </a:prstGeom>
          <a:solidFill>
            <a:schemeClr val="bg1">
              <a:lumMod val="85000"/>
              <a:alpha val="483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5" name="Parallelogram 4">
            <a:extLst>
              <a:ext uri="{FF2B5EF4-FFF2-40B4-BE49-F238E27FC236}">
                <a16:creationId xmlns:a16="http://schemas.microsoft.com/office/drawing/2014/main" id="{F057EDC7-6A6A-EF9E-D583-14293ECE4088}"/>
              </a:ext>
            </a:extLst>
          </p:cNvPr>
          <p:cNvSpPr/>
          <p:nvPr/>
        </p:nvSpPr>
        <p:spPr>
          <a:xfrm>
            <a:off x="11334474" y="997830"/>
            <a:ext cx="514123" cy="843145"/>
          </a:xfrm>
          <a:prstGeom prst="parallelogram">
            <a:avLst>
              <a:gd name="adj" fmla="val 54824"/>
            </a:avLst>
          </a:prstGeom>
          <a:solidFill>
            <a:srgbClr val="8E7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22" name="Parallelogram 21">
            <a:extLst>
              <a:ext uri="{FF2B5EF4-FFF2-40B4-BE49-F238E27FC236}">
                <a16:creationId xmlns:a16="http://schemas.microsoft.com/office/drawing/2014/main" id="{6CC19F2F-E81B-8C11-26F4-F9206A866278}"/>
              </a:ext>
            </a:extLst>
          </p:cNvPr>
          <p:cNvSpPr/>
          <p:nvPr/>
        </p:nvSpPr>
        <p:spPr>
          <a:xfrm>
            <a:off x="9151751" y="922423"/>
            <a:ext cx="2604031" cy="810477"/>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10</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A32C3-AF54-C163-1E52-A3BD45E7605B}"/>
              </a:ext>
            </a:extLst>
          </p:cNvPr>
          <p:cNvSpPr txBox="1"/>
          <p:nvPr/>
        </p:nvSpPr>
        <p:spPr>
          <a:xfrm>
            <a:off x="8727143" y="1075083"/>
            <a:ext cx="2723777" cy="502702"/>
          </a:xfrm>
          <a:prstGeom prst="rect">
            <a:avLst/>
          </a:prstGeom>
          <a:noFill/>
        </p:spPr>
        <p:txBody>
          <a:bodyPr wrap="square">
            <a:spAutoFit/>
          </a:bodyPr>
          <a:lstStyle/>
          <a:p>
            <a:pPr algn="r" rtl="1">
              <a:lnSpc>
                <a:spcPct val="50000"/>
              </a:lnSpc>
              <a:spcAft>
                <a:spcPts val="800"/>
              </a:spcAft>
            </a:pPr>
            <a:r>
              <a:rPr lang="ar-SA" sz="2000" b="1" dirty="0">
                <a:solidFill>
                  <a:schemeClr val="bg1"/>
                </a:solidFill>
                <a:latin typeface="STV" pitchFamily="2" charset="-78"/>
                <a:cs typeface="STV" pitchFamily="2" charset="-78"/>
              </a:rPr>
              <a:t>المشاركة</a:t>
            </a:r>
            <a:endParaRPr lang="en-CA" sz="2000" b="1" dirty="0">
              <a:solidFill>
                <a:schemeClr val="bg1"/>
              </a:solidFill>
              <a:latin typeface="STV" pitchFamily="2" charset="-78"/>
              <a:cs typeface="STV" pitchFamily="2" charset="-78"/>
            </a:endParaRPr>
          </a:p>
          <a:p>
            <a:pPr algn="r" rtl="1">
              <a:lnSpc>
                <a:spcPct val="50000"/>
              </a:lnSpc>
              <a:spcAft>
                <a:spcPts val="800"/>
              </a:spcAft>
            </a:pPr>
            <a:r>
              <a:rPr lang="ar-SA" sz="2000" dirty="0">
                <a:solidFill>
                  <a:schemeClr val="bg1"/>
                </a:solidFill>
                <a:latin typeface="STV" pitchFamily="2" charset="-78"/>
                <a:cs typeface="STV" pitchFamily="2" charset="-78"/>
              </a:rPr>
              <a:t> "حق التعبير عن الرأي"</a:t>
            </a:r>
          </a:p>
        </p:txBody>
      </p:sp>
      <p:sp>
        <p:nvSpPr>
          <p:cNvPr id="9" name="TextBox 8">
            <a:extLst>
              <a:ext uri="{FF2B5EF4-FFF2-40B4-BE49-F238E27FC236}">
                <a16:creationId xmlns:a16="http://schemas.microsoft.com/office/drawing/2014/main" id="{2B735AF6-F895-56E1-9562-BD70FD3D89E6}"/>
              </a:ext>
            </a:extLst>
          </p:cNvPr>
          <p:cNvSpPr txBox="1"/>
          <p:nvPr/>
        </p:nvSpPr>
        <p:spPr>
          <a:xfrm>
            <a:off x="1244962" y="772833"/>
            <a:ext cx="7865805" cy="997966"/>
          </a:xfrm>
          <a:prstGeom prst="rect">
            <a:avLst/>
          </a:prstGeom>
          <a:noFill/>
        </p:spPr>
        <p:txBody>
          <a:bodyPr wrap="square">
            <a:spAutoFit/>
          </a:bodyPr>
          <a:lstStyle/>
          <a:p>
            <a:pPr algn="r" rtl="1">
              <a:lnSpc>
                <a:spcPct val="107000"/>
              </a:lnSpc>
              <a:spcAft>
                <a:spcPts val="800"/>
              </a:spcAft>
            </a:pPr>
            <a:r>
              <a:rPr lang="ar-SA" sz="2000" dirty="0">
                <a:solidFill>
                  <a:srgbClr val="0E79AC"/>
                </a:solidFill>
                <a:effectLst/>
                <a:latin typeface="Calibri" panose="020F0502020204030204" pitchFamily="34" charset="0"/>
                <a:ea typeface="Calibri" panose="020F0502020204030204" pitchFamily="34" charset="0"/>
                <a:cs typeface="STV" pitchFamily="2" charset="-78"/>
              </a:rPr>
              <a:t>هي عملية دعوة أصحاب العلاقة وكل الأطراف الداخلية والخارجية من الدوائر الحكومية الأخرى، المواطنين، مؤسسات المجتمع المدني، وغيرهم وتزوديهم بالمعلومات المتعلقة بالأهداف وصنع القرارات التي ستؤثر عليهم، من أجل ضمان وجود حوار حقيقي ومنظم.</a:t>
            </a:r>
          </a:p>
        </p:txBody>
      </p:sp>
      <p:sp>
        <p:nvSpPr>
          <p:cNvPr id="2" name="TextBox 1">
            <a:extLst>
              <a:ext uri="{FF2B5EF4-FFF2-40B4-BE49-F238E27FC236}">
                <a16:creationId xmlns:a16="http://schemas.microsoft.com/office/drawing/2014/main" id="{D20431D7-359F-9797-060B-ABB110B42ED8}"/>
              </a:ext>
            </a:extLst>
          </p:cNvPr>
          <p:cNvSpPr txBox="1"/>
          <p:nvPr/>
        </p:nvSpPr>
        <p:spPr>
          <a:xfrm>
            <a:off x="994275" y="3215600"/>
            <a:ext cx="10761507" cy="2644570"/>
          </a:xfrm>
          <a:prstGeom prst="rect">
            <a:avLst/>
          </a:prstGeom>
          <a:noFill/>
        </p:spPr>
        <p:txBody>
          <a:bodyPr wrap="square">
            <a:spAutoFit/>
          </a:bodyPr>
          <a:lstStyle/>
          <a:p>
            <a:pPr marL="342900" lvl="0" indent="-342900" algn="r" rtl="1">
              <a:lnSpc>
                <a:spcPct val="107000"/>
              </a:lnSpc>
              <a:buFont typeface="Symbol" pitchFamily="2" charset="2"/>
              <a:buChar char=""/>
            </a:pPr>
            <a:r>
              <a:rPr lang="ar-SA" sz="2000" dirty="0">
                <a:solidFill>
                  <a:srgbClr val="0E79AC"/>
                </a:solidFill>
                <a:effectLst/>
                <a:latin typeface="STV" pitchFamily="2" charset="-78"/>
                <a:ea typeface="Calibri" panose="020F0502020204030204" pitchFamily="34" charset="0"/>
                <a:cs typeface="STV" pitchFamily="2" charset="-78"/>
              </a:rPr>
              <a:t>قامت الهيئة بعمل لقاءات متعددة مع كافة الأطراف من عاملين داخل الهيئة والمستفيدين من خدماتها من اندية واتحادات ولاعبين وهيئات رياضية واللجنة الأولمبية وذلك اثناء مراحل اعداد الاستراتيجية الخاصة بالهيئة وذلك من أجل ضمان مشاركتهم في إعداد الاستراتيجية ووضع الأهداف وخطط العمل، وتزويدهم بالمعلومات الكافية بهذا الشأن.</a:t>
            </a:r>
          </a:p>
          <a:p>
            <a:pPr marL="342900" lvl="0" indent="-342900" algn="r" rtl="1">
              <a:lnSpc>
                <a:spcPct val="107000"/>
              </a:lnSpc>
              <a:buFont typeface="Symbol" pitchFamily="2" charset="2"/>
              <a:buChar char=""/>
            </a:pPr>
            <a:r>
              <a:rPr lang="ar-SA" sz="2000" dirty="0">
                <a:solidFill>
                  <a:srgbClr val="0E79AC"/>
                </a:solidFill>
                <a:effectLst/>
                <a:latin typeface="STV" pitchFamily="2" charset="-78"/>
                <a:ea typeface="Calibri" panose="020F0502020204030204" pitchFamily="34" charset="0"/>
                <a:cs typeface="STV" pitchFamily="2" charset="-78"/>
              </a:rPr>
              <a:t>تقوم الهيئة بتحديد خدماتها والية الحصول عليها والتي تقدمها للمجتمع من خلال وسائل التواصل والموقع الالكتروني للهيئة.</a:t>
            </a:r>
          </a:p>
          <a:p>
            <a:pPr marL="342900" lvl="0" indent="-342900" algn="r" rtl="1">
              <a:lnSpc>
                <a:spcPct val="107000"/>
              </a:lnSpc>
              <a:buFont typeface="Symbol" pitchFamily="2" charset="2"/>
              <a:buChar char=""/>
            </a:pPr>
            <a:r>
              <a:rPr lang="ar-SA" sz="2000" dirty="0">
                <a:solidFill>
                  <a:srgbClr val="0E79AC"/>
                </a:solidFill>
                <a:effectLst/>
                <a:latin typeface="STV" pitchFamily="2" charset="-78"/>
                <a:ea typeface="Calibri" panose="020F0502020204030204" pitchFamily="34" charset="0"/>
                <a:cs typeface="STV" pitchFamily="2" charset="-78"/>
              </a:rPr>
              <a:t>تتواصل الهيئة مع منظمات المجتمع المدني بشكل منتظم عن طريق الأنشطة الرياضية والترفيهية التي يقدمها قطاع الرياضة للجميع.</a:t>
            </a:r>
          </a:p>
          <a:p>
            <a:pPr marL="342900" lvl="0" indent="-342900" algn="r" rtl="1">
              <a:lnSpc>
                <a:spcPct val="107000"/>
              </a:lnSpc>
              <a:buFont typeface="Symbol" pitchFamily="2" charset="2"/>
              <a:buChar char=""/>
            </a:pPr>
            <a:r>
              <a:rPr lang="ar-SA" sz="2000" dirty="0">
                <a:solidFill>
                  <a:srgbClr val="0E79AC"/>
                </a:solidFill>
                <a:effectLst/>
                <a:latin typeface="STV" pitchFamily="2" charset="-78"/>
                <a:ea typeface="Calibri" panose="020F0502020204030204" pitchFamily="34" charset="0"/>
                <a:cs typeface="STV" pitchFamily="2" charset="-78"/>
              </a:rPr>
              <a:t>قامت الهيئة بدعوة كافة الأطراف المعنية بصنع القرار الرياضي الخاص بلائحة الاحتراف الرياضي وذلك من خلال إقامة ندوة تعريفية لإطلاق اللائحة يوم الثلاثاء الموافق 4/10/2022.</a:t>
            </a:r>
          </a:p>
        </p:txBody>
      </p:sp>
      <p:sp>
        <p:nvSpPr>
          <p:cNvPr id="6" name="Parallelogram 5">
            <a:extLst>
              <a:ext uri="{FF2B5EF4-FFF2-40B4-BE49-F238E27FC236}">
                <a16:creationId xmlns:a16="http://schemas.microsoft.com/office/drawing/2014/main" id="{BA48365E-5976-23C8-628E-A36B0ABF2981}"/>
              </a:ext>
            </a:extLst>
          </p:cNvPr>
          <p:cNvSpPr/>
          <p:nvPr/>
        </p:nvSpPr>
        <p:spPr>
          <a:xfrm>
            <a:off x="5693124" y="2427413"/>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5785940" y="2481608"/>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ما تم رصده </a:t>
            </a:r>
          </a:p>
        </p:txBody>
      </p:sp>
    </p:spTree>
    <p:extLst>
      <p:ext uri="{BB962C8B-B14F-4D97-AF65-F5344CB8AC3E}">
        <p14:creationId xmlns:p14="http://schemas.microsoft.com/office/powerpoint/2010/main" val="318823448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BD30329-5571-169D-BD91-1D266CC29A31}"/>
              </a:ext>
            </a:extLst>
          </p:cNvPr>
          <p:cNvSpPr/>
          <p:nvPr/>
        </p:nvSpPr>
        <p:spPr>
          <a:xfrm>
            <a:off x="1304365" y="440703"/>
            <a:ext cx="9211235" cy="1388098"/>
          </a:xfrm>
          <a:prstGeom prst="roundRect">
            <a:avLst/>
          </a:prstGeom>
          <a:solidFill>
            <a:schemeClr val="bg1">
              <a:lumMod val="85000"/>
              <a:alpha val="483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11" name="Parallelogram 10">
            <a:extLst>
              <a:ext uri="{FF2B5EF4-FFF2-40B4-BE49-F238E27FC236}">
                <a16:creationId xmlns:a16="http://schemas.microsoft.com/office/drawing/2014/main" id="{8169DDA2-0C4A-BCC3-3690-9A13D10ABA75}"/>
              </a:ext>
            </a:extLst>
          </p:cNvPr>
          <p:cNvSpPr/>
          <p:nvPr/>
        </p:nvSpPr>
        <p:spPr>
          <a:xfrm>
            <a:off x="11334474" y="823019"/>
            <a:ext cx="514123" cy="843145"/>
          </a:xfrm>
          <a:prstGeom prst="parallelogram">
            <a:avLst>
              <a:gd name="adj" fmla="val 54824"/>
            </a:avLst>
          </a:prstGeom>
          <a:solidFill>
            <a:srgbClr val="04B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2" name="Parallelogram 11">
            <a:extLst>
              <a:ext uri="{FF2B5EF4-FFF2-40B4-BE49-F238E27FC236}">
                <a16:creationId xmlns:a16="http://schemas.microsoft.com/office/drawing/2014/main" id="{19254667-7428-1CB3-6B06-D54EBA1F1D96}"/>
              </a:ext>
            </a:extLst>
          </p:cNvPr>
          <p:cNvSpPr/>
          <p:nvPr/>
        </p:nvSpPr>
        <p:spPr>
          <a:xfrm>
            <a:off x="8807825" y="747612"/>
            <a:ext cx="2947957" cy="810477"/>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4" name="TextBox 13">
            <a:extLst>
              <a:ext uri="{FF2B5EF4-FFF2-40B4-BE49-F238E27FC236}">
                <a16:creationId xmlns:a16="http://schemas.microsoft.com/office/drawing/2014/main" id="{334DBD1A-E458-4572-04BE-D06BB774E04B}"/>
              </a:ext>
            </a:extLst>
          </p:cNvPr>
          <p:cNvSpPr txBox="1"/>
          <p:nvPr/>
        </p:nvSpPr>
        <p:spPr>
          <a:xfrm>
            <a:off x="8661222" y="910295"/>
            <a:ext cx="2723777" cy="502702"/>
          </a:xfrm>
          <a:prstGeom prst="rect">
            <a:avLst/>
          </a:prstGeom>
          <a:noFill/>
        </p:spPr>
        <p:txBody>
          <a:bodyPr wrap="square">
            <a:spAutoFit/>
          </a:bodyPr>
          <a:lstStyle/>
          <a:p>
            <a:pPr algn="r" rtl="1">
              <a:lnSpc>
                <a:spcPct val="50000"/>
              </a:lnSpc>
              <a:spcAft>
                <a:spcPts val="800"/>
              </a:spcAft>
            </a:pPr>
            <a:r>
              <a:rPr lang="ar-SA" sz="2000" b="1" dirty="0">
                <a:solidFill>
                  <a:schemeClr val="bg1"/>
                </a:solidFill>
                <a:latin typeface="STV" pitchFamily="2" charset="-78"/>
                <a:cs typeface="STV" pitchFamily="2" charset="-78"/>
              </a:rPr>
              <a:t>العدالة</a:t>
            </a:r>
            <a:endParaRPr lang="en-CA" sz="2000" b="1" dirty="0">
              <a:solidFill>
                <a:schemeClr val="bg1"/>
              </a:solidFill>
              <a:latin typeface="STV" pitchFamily="2" charset="-78"/>
              <a:cs typeface="STV" pitchFamily="2" charset="-78"/>
            </a:endParaRPr>
          </a:p>
          <a:p>
            <a:pPr algn="r" rtl="1">
              <a:lnSpc>
                <a:spcPct val="50000"/>
              </a:lnSpc>
              <a:spcAft>
                <a:spcPts val="800"/>
              </a:spcAft>
            </a:pPr>
            <a:r>
              <a:rPr lang="ar-SA" sz="2000" dirty="0">
                <a:solidFill>
                  <a:schemeClr val="bg1"/>
                </a:solidFill>
                <a:latin typeface="STV" pitchFamily="2" charset="-78"/>
                <a:cs typeface="STV" pitchFamily="2" charset="-78"/>
              </a:rPr>
              <a:t>المساواة وسيادة القانون"</a:t>
            </a: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11</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B735AF6-F895-56E1-9562-BD70FD3D89E6}"/>
              </a:ext>
            </a:extLst>
          </p:cNvPr>
          <p:cNvSpPr txBox="1"/>
          <p:nvPr/>
        </p:nvSpPr>
        <p:spPr>
          <a:xfrm>
            <a:off x="1909482" y="728088"/>
            <a:ext cx="6665181" cy="724173"/>
          </a:xfrm>
          <a:prstGeom prst="rect">
            <a:avLst/>
          </a:prstGeom>
          <a:noFill/>
        </p:spPr>
        <p:txBody>
          <a:bodyPr wrap="square">
            <a:spAutoFit/>
          </a:bodyPr>
          <a:lstStyle/>
          <a:p>
            <a:pPr algn="r" rtl="1">
              <a:lnSpc>
                <a:spcPct val="107000"/>
              </a:lnSpc>
              <a:spcAft>
                <a:spcPts val="800"/>
              </a:spcAft>
            </a:pPr>
            <a:r>
              <a:rPr lang="ar-SA" sz="2000" dirty="0">
                <a:solidFill>
                  <a:srgbClr val="0E79AC"/>
                </a:solidFill>
                <a:effectLst/>
                <a:latin typeface="Calibri" panose="020F0502020204030204" pitchFamily="34" charset="0"/>
                <a:ea typeface="Calibri" panose="020F0502020204030204" pitchFamily="34" charset="0"/>
                <a:cs typeface="STV" pitchFamily="2" charset="-78"/>
              </a:rPr>
              <a:t>هي ان تأتمر المنظومة بكل من فيها من عاملين ومستفيدين لأمر القانون الذي يعتبر الأساس الذي ترجع له الهيئة في اصدار التشريعات والتعامل مع الجميع.</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2" name="TextBox 1">
            <a:extLst>
              <a:ext uri="{FF2B5EF4-FFF2-40B4-BE49-F238E27FC236}">
                <a16:creationId xmlns:a16="http://schemas.microsoft.com/office/drawing/2014/main" id="{D20431D7-359F-9797-060B-ABB110B42ED8}"/>
              </a:ext>
            </a:extLst>
          </p:cNvPr>
          <p:cNvSpPr txBox="1"/>
          <p:nvPr/>
        </p:nvSpPr>
        <p:spPr>
          <a:xfrm>
            <a:off x="954745" y="2968129"/>
            <a:ext cx="10801037" cy="3559372"/>
          </a:xfrm>
          <a:prstGeom prst="rect">
            <a:avLst/>
          </a:prstGeom>
          <a:noFill/>
        </p:spPr>
        <p:txBody>
          <a:bodyPr wrap="square">
            <a:spAutoFit/>
          </a:bodyPr>
          <a:lstStyle/>
          <a:p>
            <a:pPr marL="342900" lvl="0" indent="-342900" algn="justLow" rtl="1">
              <a:lnSpc>
                <a:spcPct val="107000"/>
              </a:lnSpc>
              <a:buFont typeface="Symbol" pitchFamily="2" charset="2"/>
              <a:buChar char=""/>
            </a:pPr>
            <a:r>
              <a:rPr lang="ar-SA" sz="1700" dirty="0">
                <a:solidFill>
                  <a:srgbClr val="0E79AC"/>
                </a:solidFill>
                <a:effectLst/>
                <a:latin typeface="Calibri" panose="020F0502020204030204" pitchFamily="34" charset="0"/>
                <a:ea typeface="Calibri" panose="020F0502020204030204" pitchFamily="34" charset="0"/>
                <a:cs typeface="STV" pitchFamily="2" charset="-78"/>
              </a:rPr>
              <a:t>كافة التشريعات الأساسية للهيئة من قوانين، أنظمة، تعميمات ولوائح، لها سند تشريعي سليم</a:t>
            </a:r>
            <a:r>
              <a:rPr lang="ar-SA" sz="1700" dirty="0">
                <a:solidFill>
                  <a:srgbClr val="0E79AC"/>
                </a:solidFill>
                <a:effectLst/>
                <a:latin typeface="Calibri" panose="020F0502020204030204" pitchFamily="34" charset="0"/>
                <a:ea typeface="Calibri" panose="020F0502020204030204" pitchFamily="34" charset="0"/>
                <a:cs typeface="Symbol" pitchFamily="2" charset="2"/>
              </a:rPr>
              <a:t> </a:t>
            </a:r>
            <a:r>
              <a:rPr lang="ar-SA" sz="1700" dirty="0">
                <a:solidFill>
                  <a:srgbClr val="0E79AC"/>
                </a:solidFill>
                <a:effectLst/>
                <a:latin typeface="Calibri" panose="020F0502020204030204" pitchFamily="34" charset="0"/>
                <a:ea typeface="Calibri" panose="020F0502020204030204" pitchFamily="34" charset="0"/>
                <a:cs typeface="STV" pitchFamily="2" charset="-78"/>
              </a:rPr>
              <a:t>وواضح</a:t>
            </a:r>
            <a:r>
              <a:rPr lang="en-US" sz="1700" dirty="0">
                <a:solidFill>
                  <a:srgbClr val="0E79AC"/>
                </a:solidFill>
                <a:effectLst/>
                <a:latin typeface="STV" pitchFamily="2" charset="-78"/>
                <a:ea typeface="Calibri" panose="020F0502020204030204" pitchFamily="34" charset="0"/>
                <a:cs typeface="STV" pitchFamily="2" charset="-78"/>
              </a:rPr>
              <a:t>.</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1700" dirty="0">
                <a:solidFill>
                  <a:srgbClr val="0E79AC"/>
                </a:solidFill>
                <a:effectLst/>
                <a:latin typeface="Calibri" panose="020F0502020204030204" pitchFamily="34" charset="0"/>
                <a:ea typeface="Calibri" panose="020F0502020204030204" pitchFamily="34" charset="0"/>
                <a:cs typeface="STV" pitchFamily="2" charset="-78"/>
              </a:rPr>
              <a:t>تطبق الهيئة جميع تشريعاها وتعميماتها وقراراتها وتنفذها على كافة العاملين فيها او المستفيدين من خدماتها وأصحاب العلاقة بشكل ثابت وموحد وعادل.</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1700" dirty="0">
                <a:solidFill>
                  <a:srgbClr val="0E79AC"/>
                </a:solidFill>
                <a:effectLst/>
                <a:latin typeface="Calibri" panose="020F0502020204030204" pitchFamily="34" charset="0"/>
                <a:ea typeface="Calibri" panose="020F0502020204030204" pitchFamily="34" charset="0"/>
                <a:cs typeface="STV" pitchFamily="2" charset="-78"/>
              </a:rPr>
              <a:t>تحد الهيئة من الاستثناءات الواردة في تشريعاتها وتعاميمها بشكل ملحوظ بما يتناسب مع تحقيق العدالة بين كافة العاملين فيها وبين المستفيدين من خدماتها من المواطنين وأصحاب العلاقة من أندية واتحادات وهيئات رياضية مختلفة. </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spcAft>
                <a:spcPts val="800"/>
              </a:spcAft>
              <a:buFont typeface="Symbol" pitchFamily="2" charset="2"/>
              <a:buChar char=""/>
            </a:pPr>
            <a:r>
              <a:rPr lang="ar-SA" sz="1700" dirty="0">
                <a:solidFill>
                  <a:srgbClr val="0E79AC"/>
                </a:solidFill>
                <a:effectLst/>
                <a:latin typeface="Calibri" panose="020F0502020204030204" pitchFamily="34" charset="0"/>
                <a:ea typeface="Calibri" panose="020F0502020204030204" pitchFamily="34" charset="0"/>
                <a:cs typeface="STV" pitchFamily="2" charset="-78"/>
              </a:rPr>
              <a:t>أسس وآليات التظلم الداخلي الخاصة بالعاملين بالهيئة واضحة ومفعلة ومتوافقة مع نظام الخدمة</a:t>
            </a:r>
            <a:r>
              <a:rPr lang="en-CA" sz="1700" dirty="0">
                <a:solidFill>
                  <a:srgbClr val="0E79AC"/>
                </a:solidFill>
                <a:latin typeface="Calibri" panose="020F0502020204030204" pitchFamily="34" charset="0"/>
                <a:ea typeface="Calibri" panose="020F0502020204030204" pitchFamily="34" charset="0"/>
                <a:cs typeface="STV" pitchFamily="2" charset="-78"/>
              </a:rPr>
              <a:t> </a:t>
            </a:r>
            <a:r>
              <a:rPr lang="ar-SA" sz="1700" dirty="0">
                <a:solidFill>
                  <a:srgbClr val="0E79AC"/>
                </a:solidFill>
                <a:effectLst/>
                <a:latin typeface="Calibri" panose="020F0502020204030204" pitchFamily="34" charset="0"/>
                <a:ea typeface="Calibri" panose="020F0502020204030204" pitchFamily="34" charset="0"/>
                <a:cs typeface="STV" pitchFamily="2" charset="-78"/>
              </a:rPr>
              <a:t>المدنية.</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spcAft>
                <a:spcPts val="800"/>
              </a:spcAft>
              <a:buFont typeface="Symbol" pitchFamily="2" charset="2"/>
              <a:buChar char=""/>
              <a:tabLst>
                <a:tab pos="4811395" algn="l"/>
              </a:tabLst>
            </a:pPr>
            <a:r>
              <a:rPr lang="ar-SA" sz="1700" dirty="0">
                <a:solidFill>
                  <a:srgbClr val="0E79AC"/>
                </a:solidFill>
                <a:effectLst/>
                <a:latin typeface="Calibri" panose="020F0502020204030204" pitchFamily="34" charset="0"/>
                <a:ea typeface="Calibri" panose="020F0502020204030204" pitchFamily="34" charset="0"/>
                <a:cs typeface="STV" pitchFamily="2" charset="-78"/>
              </a:rPr>
              <a:t>أهداف استراتيجية الهيئة ومخرجاتها تشمل كل قطاعات الهيئة دون تمييز كما تشمل المستفيدين من خدماتها والمتعاملين معها من الأطراف الخارجية من هيئات رياضية أو أفراد المجتمع.</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spcAft>
                <a:spcPts val="800"/>
              </a:spcAft>
              <a:buFont typeface="Symbol" pitchFamily="2" charset="2"/>
              <a:buChar char=""/>
              <a:tabLst>
                <a:tab pos="4811395" algn="l"/>
              </a:tabLst>
            </a:pPr>
            <a:r>
              <a:rPr lang="ar-SA" sz="1700" dirty="0">
                <a:solidFill>
                  <a:srgbClr val="0E79AC"/>
                </a:solidFill>
                <a:effectLst/>
                <a:latin typeface="Calibri" panose="020F0502020204030204" pitchFamily="34" charset="0"/>
                <a:ea typeface="Calibri" panose="020F0502020204030204" pitchFamily="34" charset="0"/>
                <a:cs typeface="STV" pitchFamily="2" charset="-78"/>
              </a:rPr>
              <a:t>إدارة التفتيش والتدقيق في الهيئة تحت اشراف الوزير المختص في الهيكل التنظيمي مما يعني ممارسة دورها الرقابي بكل عدالة.</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spcAft>
                <a:spcPts val="800"/>
              </a:spcAft>
              <a:buFont typeface="Symbol" pitchFamily="2" charset="2"/>
              <a:buChar char=""/>
              <a:tabLst>
                <a:tab pos="4811395" algn="l"/>
              </a:tabLst>
            </a:pPr>
            <a:r>
              <a:rPr lang="ar-SA" sz="1700" dirty="0">
                <a:solidFill>
                  <a:srgbClr val="0E79AC"/>
                </a:solidFill>
                <a:effectLst/>
                <a:latin typeface="Calibri" panose="020F0502020204030204" pitchFamily="34" charset="0"/>
                <a:ea typeface="Calibri" panose="020F0502020204030204" pitchFamily="34" charset="0"/>
                <a:cs typeface="STV" pitchFamily="2" charset="-78"/>
              </a:rPr>
              <a:t>يفصل الهيكل التنظيمي للهيئة بين التخصصات التنفيذية والرقابية بحيث لا يكون المدير العام رئيس لمجلس الإدارة.</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spcAft>
                <a:spcPts val="800"/>
              </a:spcAft>
              <a:buFont typeface="Symbol" pitchFamily="2" charset="2"/>
              <a:buChar char=""/>
              <a:tabLst>
                <a:tab pos="4811395" algn="l"/>
              </a:tabLst>
            </a:pPr>
            <a:r>
              <a:rPr lang="ar-SA" sz="1700" dirty="0">
                <a:solidFill>
                  <a:srgbClr val="0E79AC"/>
                </a:solidFill>
                <a:effectLst/>
                <a:latin typeface="Calibri" panose="020F0502020204030204" pitchFamily="34" charset="0"/>
                <a:ea typeface="Calibri" panose="020F0502020204030204" pitchFamily="34" charset="0"/>
                <a:cs typeface="STV" pitchFamily="2" charset="-78"/>
              </a:rPr>
              <a:t>عدد المتخصصين من العاملين في المجال القانوني متناسب مع كمية العمل في الهيئة.</a:t>
            </a:r>
            <a:endParaRPr lang="en-CA" sz="17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6" name="Parallelogram 5">
            <a:extLst>
              <a:ext uri="{FF2B5EF4-FFF2-40B4-BE49-F238E27FC236}">
                <a16:creationId xmlns:a16="http://schemas.microsoft.com/office/drawing/2014/main" id="{BA48365E-5976-23C8-628E-A36B0ABF2981}"/>
              </a:ext>
            </a:extLst>
          </p:cNvPr>
          <p:cNvSpPr/>
          <p:nvPr/>
        </p:nvSpPr>
        <p:spPr>
          <a:xfrm>
            <a:off x="5293804" y="2116186"/>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5386620" y="2170381"/>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ما تم رصده </a:t>
            </a:r>
          </a:p>
        </p:txBody>
      </p:sp>
    </p:spTree>
    <p:extLst>
      <p:ext uri="{BB962C8B-B14F-4D97-AF65-F5344CB8AC3E}">
        <p14:creationId xmlns:p14="http://schemas.microsoft.com/office/powerpoint/2010/main" val="45163853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0A6E05D-8092-C70D-BC82-E8A8DA402051}"/>
              </a:ext>
            </a:extLst>
          </p:cNvPr>
          <p:cNvSpPr/>
          <p:nvPr/>
        </p:nvSpPr>
        <p:spPr>
          <a:xfrm>
            <a:off x="1304365" y="440703"/>
            <a:ext cx="9211235" cy="1388098"/>
          </a:xfrm>
          <a:prstGeom prst="roundRect">
            <a:avLst/>
          </a:prstGeom>
          <a:solidFill>
            <a:schemeClr val="bg1">
              <a:lumMod val="85000"/>
              <a:alpha val="483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11" name="Parallelogram 10">
            <a:extLst>
              <a:ext uri="{FF2B5EF4-FFF2-40B4-BE49-F238E27FC236}">
                <a16:creationId xmlns:a16="http://schemas.microsoft.com/office/drawing/2014/main" id="{5CC01CF3-E1FB-C6E0-0C86-5FEFF34286A8}"/>
              </a:ext>
            </a:extLst>
          </p:cNvPr>
          <p:cNvSpPr/>
          <p:nvPr/>
        </p:nvSpPr>
        <p:spPr>
          <a:xfrm>
            <a:off x="11334474" y="823019"/>
            <a:ext cx="514123" cy="843145"/>
          </a:xfrm>
          <a:prstGeom prst="parallelogram">
            <a:avLst>
              <a:gd name="adj" fmla="val 54824"/>
            </a:avLst>
          </a:prstGeom>
          <a:solidFill>
            <a:srgbClr val="60B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2" name="Parallelogram 11">
            <a:extLst>
              <a:ext uri="{FF2B5EF4-FFF2-40B4-BE49-F238E27FC236}">
                <a16:creationId xmlns:a16="http://schemas.microsoft.com/office/drawing/2014/main" id="{4133CE8A-4140-5CE3-B33C-F9FF76115C04}"/>
              </a:ext>
            </a:extLst>
          </p:cNvPr>
          <p:cNvSpPr/>
          <p:nvPr/>
        </p:nvSpPr>
        <p:spPr>
          <a:xfrm>
            <a:off x="8503821" y="747612"/>
            <a:ext cx="3251962" cy="810477"/>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4" name="TextBox 13">
            <a:extLst>
              <a:ext uri="{FF2B5EF4-FFF2-40B4-BE49-F238E27FC236}">
                <a16:creationId xmlns:a16="http://schemas.microsoft.com/office/drawing/2014/main" id="{13F9DF5C-74ED-DC6E-B2C3-103F8938ED66}"/>
              </a:ext>
            </a:extLst>
          </p:cNvPr>
          <p:cNvSpPr txBox="1"/>
          <p:nvPr/>
        </p:nvSpPr>
        <p:spPr>
          <a:xfrm>
            <a:off x="8661222" y="910295"/>
            <a:ext cx="2723777" cy="502702"/>
          </a:xfrm>
          <a:prstGeom prst="rect">
            <a:avLst/>
          </a:prstGeom>
          <a:noFill/>
        </p:spPr>
        <p:txBody>
          <a:bodyPr wrap="square">
            <a:spAutoFit/>
          </a:bodyPr>
          <a:lstStyle/>
          <a:p>
            <a:pPr algn="r" rtl="1">
              <a:lnSpc>
                <a:spcPct val="50000"/>
              </a:lnSpc>
              <a:spcAft>
                <a:spcPts val="800"/>
              </a:spcAft>
            </a:pPr>
            <a:r>
              <a:rPr lang="ar-SA" sz="2000" b="1" dirty="0">
                <a:solidFill>
                  <a:schemeClr val="bg1"/>
                </a:solidFill>
                <a:latin typeface="STV" pitchFamily="2" charset="-78"/>
                <a:cs typeface="STV" pitchFamily="2" charset="-78"/>
              </a:rPr>
              <a:t>الاستدامة </a:t>
            </a:r>
            <a:endParaRPr lang="en-CA" sz="2000" b="1" dirty="0">
              <a:solidFill>
                <a:schemeClr val="bg1"/>
              </a:solidFill>
              <a:latin typeface="STV" pitchFamily="2" charset="-78"/>
              <a:cs typeface="STV" pitchFamily="2" charset="-78"/>
            </a:endParaRPr>
          </a:p>
          <a:p>
            <a:pPr algn="r" rtl="1">
              <a:lnSpc>
                <a:spcPct val="50000"/>
              </a:lnSpc>
              <a:spcAft>
                <a:spcPts val="800"/>
              </a:spcAft>
            </a:pPr>
            <a:r>
              <a:rPr lang="ar-SA" sz="2000" dirty="0">
                <a:solidFill>
                  <a:schemeClr val="bg1"/>
                </a:solidFill>
                <a:latin typeface="STV" pitchFamily="2" charset="-78"/>
                <a:cs typeface="STV" pitchFamily="2" charset="-78"/>
              </a:rPr>
              <a:t>(الرؤية- الفاعلية-إدارة المخاطر)</a:t>
            </a: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12</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B735AF6-F895-56E1-9562-BD70FD3D89E6}"/>
              </a:ext>
            </a:extLst>
          </p:cNvPr>
          <p:cNvSpPr txBox="1"/>
          <p:nvPr/>
        </p:nvSpPr>
        <p:spPr>
          <a:xfrm>
            <a:off x="1328072" y="664739"/>
            <a:ext cx="7039256" cy="1053494"/>
          </a:xfrm>
          <a:prstGeom prst="rect">
            <a:avLst/>
          </a:prstGeom>
          <a:noFill/>
        </p:spPr>
        <p:txBody>
          <a:bodyPr wrap="square">
            <a:spAutoFit/>
          </a:bodyPr>
          <a:lstStyle/>
          <a:p>
            <a:pPr algn="r" rtl="1">
              <a:lnSpc>
                <a:spcPct val="107000"/>
              </a:lnSpc>
              <a:spcAft>
                <a:spcPts val="800"/>
              </a:spcAft>
            </a:pPr>
            <a:r>
              <a:rPr lang="ar-SA" sz="2000" dirty="0">
                <a:solidFill>
                  <a:srgbClr val="0E79AC"/>
                </a:solidFill>
                <a:effectLst/>
                <a:latin typeface="Calibri" panose="020F0502020204030204" pitchFamily="34" charset="0"/>
                <a:ea typeface="Calibri" panose="020F0502020204030204" pitchFamily="34" charset="0"/>
                <a:cs typeface="STV" pitchFamily="2" charset="-78"/>
              </a:rPr>
              <a:t>هي قدرة المنظومة الحكومية على التكيف مع اية تغيرات او أحداث اجتماعية أو اقتصادية، وذلك للوصول إلى توازن بين الأهداف المختلفة للمنظومة لضمان استدامة الموارد المالية والبشرية</a:t>
            </a:r>
            <a:r>
              <a:rPr lang="en-US" sz="2000" dirty="0">
                <a:solidFill>
                  <a:srgbClr val="0E79AC"/>
                </a:solidFill>
                <a:effectLst/>
                <a:latin typeface="STV" pitchFamily="2" charset="-78"/>
                <a:ea typeface="Calibri" panose="020F0502020204030204" pitchFamily="34" charset="0"/>
                <a:cs typeface="STV" pitchFamily="2" charset="-78"/>
              </a:rPr>
              <a:t>.</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2" name="TextBox 1">
            <a:extLst>
              <a:ext uri="{FF2B5EF4-FFF2-40B4-BE49-F238E27FC236}">
                <a16:creationId xmlns:a16="http://schemas.microsoft.com/office/drawing/2014/main" id="{D20431D7-359F-9797-060B-ABB110B42ED8}"/>
              </a:ext>
            </a:extLst>
          </p:cNvPr>
          <p:cNvSpPr txBox="1"/>
          <p:nvPr/>
        </p:nvSpPr>
        <p:spPr>
          <a:xfrm>
            <a:off x="994275" y="2988604"/>
            <a:ext cx="10761507" cy="3508140"/>
          </a:xfrm>
          <a:prstGeom prst="rect">
            <a:avLst/>
          </a:prstGeom>
          <a:noFill/>
        </p:spPr>
        <p:txBody>
          <a:bodyPr wrap="square">
            <a:spAutoFit/>
          </a:bodyPr>
          <a:lstStyle/>
          <a:p>
            <a:pPr marL="342900" lvl="0" indent="-342900" algn="justLow" rtl="1">
              <a:lnSpc>
                <a:spcPct val="107000"/>
              </a:lnSpc>
              <a:buFont typeface="Symbol" pitchFamily="2" charset="2"/>
              <a:buChar char=""/>
            </a:pPr>
            <a:r>
              <a:rPr lang="ar-SA" sz="1900" dirty="0">
                <a:solidFill>
                  <a:srgbClr val="0E79AC"/>
                </a:solidFill>
                <a:effectLst/>
                <a:latin typeface="Calibri" panose="020F0502020204030204" pitchFamily="34" charset="0"/>
                <a:ea typeface="Calibri" panose="020F0502020204030204" pitchFamily="34" charset="0"/>
                <a:cs typeface="STV" pitchFamily="2" charset="-78"/>
              </a:rPr>
              <a:t>تتم في الوقت الحالي مراجعة وتقييم الهيكل التنظيمي للهيئة والتحسين عليه لضمان الفاعلية اللازمة لمعالجة أي ازدواجية أي تداخل في الاختصاصات والصلاحيات وذلك تمهيدا لعرضه على لجنة التخطيط في الهيئة وعرضه على مجلس الخدمة المدنية.</a:t>
            </a:r>
            <a:endParaRPr lang="en-CA" sz="19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1900" dirty="0">
                <a:solidFill>
                  <a:srgbClr val="0E79AC"/>
                </a:solidFill>
                <a:effectLst/>
                <a:latin typeface="Calibri" panose="020F0502020204030204" pitchFamily="34" charset="0"/>
                <a:ea typeface="Calibri" panose="020F0502020204030204" pitchFamily="34" charset="0"/>
                <a:cs typeface="STV" pitchFamily="2" charset="-78"/>
              </a:rPr>
              <a:t>استندت الهيئة عند اعداد الاستراتيجية إلى الأدلة والبيانات والدراسات الخاصة بالعاملين ومتلقي الخدمة من المجتمع المدني والهيئات الرياضية.</a:t>
            </a:r>
            <a:endParaRPr lang="en-CA" sz="19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1900" dirty="0">
                <a:solidFill>
                  <a:srgbClr val="0E79AC"/>
                </a:solidFill>
                <a:effectLst/>
                <a:latin typeface="Calibri" panose="020F0502020204030204" pitchFamily="34" charset="0"/>
                <a:ea typeface="Calibri" panose="020F0502020204030204" pitchFamily="34" charset="0"/>
                <a:cs typeface="STV" pitchFamily="2" charset="-78"/>
              </a:rPr>
              <a:t>أهداف استراتيجية الهيئة محددة، وقابلة للقياس، ويمكن تحقيقيها، وذات صلة، كما انها تراعي احتياجات العاملين ومتلقي الخدمة من الأطراف الخارجية بالمجتمع.</a:t>
            </a:r>
            <a:endParaRPr lang="en-CA" sz="19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1900" dirty="0">
                <a:solidFill>
                  <a:srgbClr val="0E79AC"/>
                </a:solidFill>
                <a:effectLst/>
                <a:latin typeface="Calibri" panose="020F0502020204030204" pitchFamily="34" charset="0"/>
                <a:ea typeface="Calibri" panose="020F0502020204030204" pitchFamily="34" charset="0"/>
                <a:cs typeface="STV" pitchFamily="2" charset="-78"/>
              </a:rPr>
              <a:t>تجري الهيئة تخطيط شامل وإعادة الهيكلة للقوى العاملة وذلك لضمان توزيع الكفاءات للعمل ودعم رأس المال البشري. </a:t>
            </a:r>
            <a:endParaRPr lang="en-CA" sz="19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1900" dirty="0">
                <a:solidFill>
                  <a:srgbClr val="0E79AC"/>
                </a:solidFill>
                <a:effectLst/>
                <a:latin typeface="Calibri" panose="020F0502020204030204" pitchFamily="34" charset="0"/>
                <a:ea typeface="Calibri" panose="020F0502020204030204" pitchFamily="34" charset="0"/>
                <a:cs typeface="STV" pitchFamily="2" charset="-78"/>
              </a:rPr>
              <a:t>تعد الهيئة التعميم الخاص بمكافئة التميز للعاملين وذلك لضمان دعم ثقافة الابتكار والتفوق والتميز بين العاملين.</a:t>
            </a:r>
            <a:endParaRPr lang="en-CA" sz="19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1900" dirty="0">
                <a:solidFill>
                  <a:srgbClr val="0E79AC"/>
                </a:solidFill>
                <a:effectLst/>
                <a:latin typeface="Calibri" panose="020F0502020204030204" pitchFamily="34" charset="0"/>
                <a:ea typeface="Calibri" panose="020F0502020204030204" pitchFamily="34" charset="0"/>
                <a:cs typeface="STV" pitchFamily="2" charset="-78"/>
              </a:rPr>
              <a:t>لدى الهيئة لائحة للاستثمار خاصة بقطاع الرياضة التنافسية.</a:t>
            </a:r>
            <a:endParaRPr lang="en-CA" sz="19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spcAft>
                <a:spcPts val="800"/>
              </a:spcAft>
              <a:buFont typeface="Symbol" pitchFamily="2" charset="2"/>
              <a:buChar char=""/>
            </a:pPr>
            <a:r>
              <a:rPr lang="ar-SA" sz="1900" dirty="0">
                <a:solidFill>
                  <a:srgbClr val="0E79AC"/>
                </a:solidFill>
                <a:effectLst/>
                <a:latin typeface="Calibri" panose="020F0502020204030204" pitchFamily="34" charset="0"/>
                <a:ea typeface="Calibri" panose="020F0502020204030204" pitchFamily="34" charset="0"/>
                <a:cs typeface="STV" pitchFamily="2" charset="-78"/>
              </a:rPr>
              <a:t>يتكون مجلس الإدارة من 9 أعضاء منهم رئيس مجلس الإدارة والمدير العام للهيئة وبقية الأعضاء 3 معينين و4 يمثلون الجهاز الحكومي من ذوي الاختصاص وذاك وفقا لمرسوم انشاء الهيئة.</a:t>
            </a:r>
            <a:endParaRPr lang="en-CA" sz="19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6" name="Parallelogram 5">
            <a:extLst>
              <a:ext uri="{FF2B5EF4-FFF2-40B4-BE49-F238E27FC236}">
                <a16:creationId xmlns:a16="http://schemas.microsoft.com/office/drawing/2014/main" id="{BA48365E-5976-23C8-628E-A36B0ABF2981}"/>
              </a:ext>
            </a:extLst>
          </p:cNvPr>
          <p:cNvSpPr/>
          <p:nvPr/>
        </p:nvSpPr>
        <p:spPr>
          <a:xfrm>
            <a:off x="5773806" y="2285021"/>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5866622" y="2339216"/>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ما تم رصده </a:t>
            </a:r>
          </a:p>
        </p:txBody>
      </p:sp>
    </p:spTree>
    <p:extLst>
      <p:ext uri="{BB962C8B-B14F-4D97-AF65-F5344CB8AC3E}">
        <p14:creationId xmlns:p14="http://schemas.microsoft.com/office/powerpoint/2010/main" val="15112291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13</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0431D7-359F-9797-060B-ABB110B42ED8}"/>
              </a:ext>
            </a:extLst>
          </p:cNvPr>
          <p:cNvSpPr txBox="1"/>
          <p:nvPr/>
        </p:nvSpPr>
        <p:spPr>
          <a:xfrm>
            <a:off x="715246" y="1085166"/>
            <a:ext cx="10761507" cy="4346703"/>
          </a:xfrm>
          <a:prstGeom prst="rect">
            <a:avLst/>
          </a:prstGeom>
          <a:noFill/>
        </p:spPr>
        <p:txBody>
          <a:bodyPr wrap="square">
            <a:spAutoFit/>
          </a:bodyPr>
          <a:lstStyle/>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كافة التشريعات والقوانين واللوائح الخاصة بآلية العمل متاحة للأعضاء.</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يتمتع مجلس الإدارة بسلطة منفصلة وحدود منفصلة بالصلاحيات عن السلطة التنفيذية المتمثلة بالجهاز القيادي والإداري للهيئة.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يساهم مجلس الإدارة في تحديد الاستراتيجية الخاصة بالهيئة والسياسات بشكل عام.</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كافة إجراءات واختصاصات أعمال مجلس الإدارة ذكرت ضمن مرسوم انشاء الهيئة رقم (97) لسنة 2015.</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يقوم أمين السر بتسجيل وحفظ كافة محاضر الاجتماعات والسجلات وأعمال مجلس الإدارة.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تجتمع اللجان في مجلس الإدارة بصورة منتظمة بما يقارب 6 اجتماعات خلال السنة.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تشير اللائحة الداخلية لمجلس الإدارة الى تشكيل العدد المناسب من اللجان التي تساعد المجلس في أداء أعماله على النحو المطلوب وممارسة دوره بالتخطيط والرقابة.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تتمتع اللجان داخل مجلس الإدارة بكافة الصلاحيات والاستقلالية التي تمكنها من أداء أعمالها.</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يقوم مجلس الإدارة بإبلاغ الجهاز التنفيذي للهيئة بأعمال اللجان ومخرجاتها والذي يقوم بدوره في تبليغها للمعنين من داخل وخارج الهيئة.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justLow" rtl="1">
              <a:lnSpc>
                <a:spcPct val="107000"/>
              </a:lnSpc>
              <a:spcAft>
                <a:spcPts val="800"/>
              </a:spcAft>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 الية المساءلة للأعضاء تتم عن طريق توجيه كتب رسمية للأعضاء المعنين. </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p:txBody>
      </p:sp>
    </p:spTree>
    <p:extLst>
      <p:ext uri="{BB962C8B-B14F-4D97-AF65-F5344CB8AC3E}">
        <p14:creationId xmlns:p14="http://schemas.microsoft.com/office/powerpoint/2010/main" val="55110880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14</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0431D7-359F-9797-060B-ABB110B42ED8}"/>
              </a:ext>
            </a:extLst>
          </p:cNvPr>
          <p:cNvSpPr txBox="1"/>
          <p:nvPr/>
        </p:nvSpPr>
        <p:spPr>
          <a:xfrm>
            <a:off x="860052" y="1519710"/>
            <a:ext cx="6545468" cy="4578689"/>
          </a:xfrm>
          <a:prstGeom prst="rect">
            <a:avLst/>
          </a:prstGeom>
          <a:noFill/>
        </p:spPr>
        <p:txBody>
          <a:bodyPr wrap="square">
            <a:spAutoFit/>
          </a:bodyPr>
          <a:lstStyle/>
          <a:p>
            <a:pPr algn="justLow" rtl="1">
              <a:lnSpc>
                <a:spcPct val="107000"/>
              </a:lnSpc>
              <a:spcAft>
                <a:spcPts val="800"/>
              </a:spcAft>
            </a:pPr>
            <a:r>
              <a:rPr lang="ar-SA" sz="2000" dirty="0">
                <a:solidFill>
                  <a:srgbClr val="0E79AC"/>
                </a:solidFill>
                <a:effectLst/>
                <a:latin typeface="Calibri" panose="020F0502020204030204" pitchFamily="34" charset="0"/>
                <a:ea typeface="Calibri" panose="020F0502020204030204" pitchFamily="34" charset="0"/>
                <a:cs typeface="STV" pitchFamily="2" charset="-78"/>
              </a:rPr>
              <a:t>ساعدت عملية التصنيف والتقييم الأولية لمختلف القطاعات في الهيئة العامة للرياضة ومجلس الإدارة في تحديد مواطن القوة والضعف وذلك لما ينطوي عليه من تحليل دقيق وعميق لكافة المنظومة من قبل اللجنة مما سيساهم في عملية التحسين والتطوير وذلك تمهيدا لتطبيق الحوكمة المؤسسية.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algn="justLow" rtl="1">
              <a:lnSpc>
                <a:spcPct val="107000"/>
              </a:lnSpc>
              <a:spcAft>
                <a:spcPts val="800"/>
              </a:spcAft>
            </a:pPr>
            <a:r>
              <a:rPr lang="ar-SA" sz="2000" dirty="0">
                <a:solidFill>
                  <a:srgbClr val="0E79AC"/>
                </a:solidFill>
                <a:effectLst/>
                <a:latin typeface="Calibri" panose="020F0502020204030204" pitchFamily="34" charset="0"/>
                <a:ea typeface="Calibri" panose="020F0502020204030204" pitchFamily="34" charset="0"/>
                <a:cs typeface="STV" pitchFamily="2" charset="-78"/>
              </a:rPr>
              <a:t>تم تنفيذ هذه المرحلة من خلال قيام السادة أعضاء اللجنة السيدة: سعاد </a:t>
            </a:r>
            <a:r>
              <a:rPr lang="ar-SA" sz="2000" dirty="0" err="1">
                <a:solidFill>
                  <a:srgbClr val="0E79AC"/>
                </a:solidFill>
                <a:effectLst/>
                <a:latin typeface="Calibri" panose="020F0502020204030204" pitchFamily="34" charset="0"/>
                <a:ea typeface="Calibri" panose="020F0502020204030204" pitchFamily="34" charset="0"/>
                <a:cs typeface="STV" pitchFamily="2" charset="-78"/>
              </a:rPr>
              <a:t>دهراب</a:t>
            </a:r>
            <a:r>
              <a:rPr lang="ar-SA" sz="2000" dirty="0">
                <a:solidFill>
                  <a:srgbClr val="0E79AC"/>
                </a:solidFill>
                <a:effectLst/>
                <a:latin typeface="Calibri" panose="020F0502020204030204" pitchFamily="34" charset="0"/>
                <a:ea typeface="Calibri" panose="020F0502020204030204" pitchFamily="34" charset="0"/>
                <a:cs typeface="STV" pitchFamily="2" charset="-78"/>
              </a:rPr>
              <a:t> والسيد: جاسم الصفار بإجراء عملية تقييم ذاتي للهيئة من خلال تطبيق أداة التقييم المؤسسي الموجودة في الدليل الوطني للحوكمة المؤسسية بالجهاز الإداري، ومن ثم مناقشتها مع بقية الأعضاء بالاجتماع الرابع للجنة من أجل التوصل إلى توافق ووضع مجموعة مشتركة من الأفكار حول ما يجب أن تقوم به الهيئة لتحقيق الحوكمة وذلك خلال جدول زمني وخطة تنفيذية.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algn="justLow" rtl="1">
              <a:lnSpc>
                <a:spcPct val="107000"/>
              </a:lnSpc>
              <a:spcAft>
                <a:spcPts val="800"/>
              </a:spcAft>
            </a:pPr>
            <a:r>
              <a:rPr lang="ar-SA" sz="2000" b="1" dirty="0">
                <a:solidFill>
                  <a:srgbClr val="0E79AC"/>
                </a:solidFill>
                <a:effectLst/>
                <a:latin typeface="Calibri" panose="020F0502020204030204" pitchFamily="34" charset="0"/>
                <a:ea typeface="Calibri" panose="020F0502020204030204" pitchFamily="34" charset="0"/>
                <a:cs typeface="STV" pitchFamily="2" charset="-78"/>
              </a:rPr>
              <a:t>على أن تتضمن خطة التحسين جدول زمني لتنفيذ إجراءات التطوير وموعد مقترح لأجراء تقييم أخر وذلك للمقارنة بما تم خلال الربع الأول والفترة القادمة.</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6" name="Parallelogram 5">
            <a:extLst>
              <a:ext uri="{FF2B5EF4-FFF2-40B4-BE49-F238E27FC236}">
                <a16:creationId xmlns:a16="http://schemas.microsoft.com/office/drawing/2014/main" id="{BA48365E-5976-23C8-628E-A36B0ABF2981}"/>
              </a:ext>
            </a:extLst>
          </p:cNvPr>
          <p:cNvSpPr/>
          <p:nvPr/>
        </p:nvSpPr>
        <p:spPr>
          <a:xfrm>
            <a:off x="2458164" y="715189"/>
            <a:ext cx="3215553" cy="553356"/>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2774171" y="693951"/>
            <a:ext cx="2583538" cy="553357"/>
          </a:xfrm>
          <a:prstGeom prst="rect">
            <a:avLst/>
          </a:prstGeom>
          <a:noFill/>
        </p:spPr>
        <p:txBody>
          <a:bodyPr wrap="square">
            <a:spAutoFit/>
          </a:bodyPr>
          <a:lstStyle/>
          <a:p>
            <a:pPr algn="r" rtl="1">
              <a:lnSpc>
                <a:spcPct val="107000"/>
              </a:lnSpc>
              <a:spcAft>
                <a:spcPts val="800"/>
              </a:spcAft>
            </a:pPr>
            <a:r>
              <a:rPr lang="ar-SA" sz="2800" b="1" dirty="0">
                <a:solidFill>
                  <a:schemeClr val="bg1"/>
                </a:solidFill>
                <a:latin typeface="STV" pitchFamily="2" charset="-78"/>
                <a:cs typeface="STV" pitchFamily="2" charset="-78"/>
              </a:rPr>
              <a:t>التصنيف والتقييم</a:t>
            </a:r>
          </a:p>
        </p:txBody>
      </p:sp>
      <p:sp>
        <p:nvSpPr>
          <p:cNvPr id="3" name="Rectangle 2">
            <a:extLst>
              <a:ext uri="{FF2B5EF4-FFF2-40B4-BE49-F238E27FC236}">
                <a16:creationId xmlns:a16="http://schemas.microsoft.com/office/drawing/2014/main" id="{6ECB2367-7C01-C5D0-06E4-22488C54B0C0}"/>
              </a:ext>
            </a:extLst>
          </p:cNvPr>
          <p:cNvSpPr/>
          <p:nvPr/>
        </p:nvSpPr>
        <p:spPr>
          <a:xfrm>
            <a:off x="8888506" y="-661981"/>
            <a:ext cx="3505200" cy="3818578"/>
          </a:xfrm>
          <a:prstGeom prst="rect">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endParaRPr lang="ar-SA" dirty="0">
              <a:cs typeface="STV" pitchFamily="2" charset="-78"/>
            </a:endParaRPr>
          </a:p>
        </p:txBody>
      </p:sp>
      <p:pic>
        <p:nvPicPr>
          <p:cNvPr id="5" name="Picture 4" descr="A picture containing text, person, person&#10;&#10;Description automatically generated">
            <a:extLst>
              <a:ext uri="{FF2B5EF4-FFF2-40B4-BE49-F238E27FC236}">
                <a16:creationId xmlns:a16="http://schemas.microsoft.com/office/drawing/2014/main" id="{F68D3655-1D08-CAB8-5AE7-8585D4111290}"/>
              </a:ext>
            </a:extLst>
          </p:cNvPr>
          <p:cNvPicPr>
            <a:picLocks noChangeAspect="1"/>
          </p:cNvPicPr>
          <p:nvPr/>
        </p:nvPicPr>
        <p:blipFill rotWithShape="1">
          <a:blip r:embed="rId3"/>
          <a:srcRect l="23217"/>
          <a:stretch/>
        </p:blipFill>
        <p:spPr>
          <a:xfrm>
            <a:off x="7924262" y="1519710"/>
            <a:ext cx="3950705" cy="28927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0364267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97C9A78-1A39-AC9F-E6E8-06B11FCE6954}"/>
              </a:ext>
            </a:extLst>
          </p:cNvPr>
          <p:cNvSpPr/>
          <p:nvPr/>
        </p:nvSpPr>
        <p:spPr>
          <a:xfrm>
            <a:off x="2019300" y="2620401"/>
            <a:ext cx="8153399" cy="3033992"/>
          </a:xfrm>
          <a:prstGeom prst="roundRect">
            <a:avLst/>
          </a:prstGeom>
          <a:solidFill>
            <a:schemeClr val="bg1">
              <a:lumMod val="85000"/>
              <a:alpha val="483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15</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0431D7-359F-9797-060B-ABB110B42ED8}"/>
              </a:ext>
            </a:extLst>
          </p:cNvPr>
          <p:cNvSpPr txBox="1"/>
          <p:nvPr/>
        </p:nvSpPr>
        <p:spPr>
          <a:xfrm>
            <a:off x="2247900" y="3126333"/>
            <a:ext cx="7391433" cy="2761205"/>
          </a:xfrm>
          <a:prstGeom prst="rect">
            <a:avLst/>
          </a:prstGeom>
          <a:noFill/>
        </p:spPr>
        <p:txBody>
          <a:bodyPr wrap="square">
            <a:spAutoFit/>
          </a:bodyPr>
          <a:lstStyle/>
          <a:p>
            <a:pPr marL="457200" indent="-457200" algn="r" rtl="1">
              <a:lnSpc>
                <a:spcPct val="107000"/>
              </a:lnSpc>
              <a:spcAft>
                <a:spcPts val="800"/>
              </a:spcAft>
              <a:buFont typeface="Courier New" panose="02070309020205020404" pitchFamily="49" charset="0"/>
              <a:buChar char="o"/>
            </a:pPr>
            <a:r>
              <a:rPr lang="ar-KW" sz="2800" u="none" strike="noStrike" dirty="0">
                <a:solidFill>
                  <a:srgbClr val="0E79AC"/>
                </a:solidFill>
                <a:effectLst/>
                <a:latin typeface="STV" pitchFamily="2" charset="-78"/>
                <a:ea typeface="Times New Roman" panose="02020603050405020304" pitchFamily="18" charset="0"/>
                <a:cs typeface="STV" pitchFamily="2" charset="-78"/>
              </a:rPr>
              <a:t> </a:t>
            </a:r>
            <a:r>
              <a:rPr lang="ar-KW" sz="2800" dirty="0">
                <a:solidFill>
                  <a:srgbClr val="0E79AC"/>
                </a:solidFill>
                <a:effectLst/>
                <a:latin typeface="STV" pitchFamily="2" charset="-78"/>
                <a:ea typeface="Times New Roman" panose="02020603050405020304" pitchFamily="18" charset="0"/>
                <a:cs typeface="STV" pitchFamily="2" charset="-78"/>
              </a:rPr>
              <a:t>الربع الأول: الفترة من مايو 2022 حتى أغسطس 2022</a:t>
            </a:r>
            <a:endParaRPr lang="en-CA" sz="2800" dirty="0">
              <a:solidFill>
                <a:srgbClr val="0E79AC"/>
              </a:solidFill>
              <a:effectLst/>
              <a:latin typeface="STV" pitchFamily="2" charset="-78"/>
              <a:ea typeface="Calibri" panose="020F0502020204030204" pitchFamily="34" charset="0"/>
              <a:cs typeface="STV" pitchFamily="2" charset="-78"/>
            </a:endParaRPr>
          </a:p>
          <a:p>
            <a:pPr marL="342900" lvl="0" indent="-342900" algn="r" rtl="1">
              <a:lnSpc>
                <a:spcPct val="107000"/>
              </a:lnSpc>
              <a:spcAft>
                <a:spcPts val="800"/>
              </a:spcAft>
              <a:buFont typeface="Courier New" panose="02070309020205020404" pitchFamily="49" charset="0"/>
              <a:buChar char="o"/>
            </a:pPr>
            <a:r>
              <a:rPr lang="ar-KW" sz="2800" dirty="0">
                <a:solidFill>
                  <a:srgbClr val="0E79AC"/>
                </a:solidFill>
                <a:effectLst/>
                <a:latin typeface="STV" pitchFamily="2" charset="-78"/>
                <a:ea typeface="Times New Roman" panose="02020603050405020304" pitchFamily="18" charset="0"/>
                <a:cs typeface="STV" pitchFamily="2" charset="-78"/>
              </a:rPr>
              <a:t>الربع الثاني: الفترة من أغسطس 2022 حتى نوفمبر 2022</a:t>
            </a:r>
            <a:endParaRPr lang="en-CA" sz="2800" dirty="0">
              <a:solidFill>
                <a:srgbClr val="0E79AC"/>
              </a:solidFill>
              <a:effectLst/>
              <a:latin typeface="STV" pitchFamily="2" charset="-78"/>
              <a:ea typeface="Calibri" panose="020F0502020204030204" pitchFamily="34" charset="0"/>
              <a:cs typeface="STV" pitchFamily="2" charset="-78"/>
            </a:endParaRPr>
          </a:p>
          <a:p>
            <a:pPr marL="342900" lvl="0" indent="-342900" algn="r" rtl="1">
              <a:lnSpc>
                <a:spcPct val="107000"/>
              </a:lnSpc>
              <a:spcAft>
                <a:spcPts val="800"/>
              </a:spcAft>
              <a:buFont typeface="Courier New" panose="02070309020205020404" pitchFamily="49" charset="0"/>
              <a:buChar char="o"/>
            </a:pPr>
            <a:r>
              <a:rPr lang="ar-KW" sz="2800" dirty="0">
                <a:solidFill>
                  <a:srgbClr val="0E79AC"/>
                </a:solidFill>
                <a:effectLst/>
                <a:latin typeface="STV" pitchFamily="2" charset="-78"/>
                <a:ea typeface="Times New Roman" panose="02020603050405020304" pitchFamily="18" charset="0"/>
                <a:cs typeface="STV" pitchFamily="2" charset="-78"/>
              </a:rPr>
              <a:t>الربع الثالث: الفترة من نوفمبر 2022 حتى فبراير 2023</a:t>
            </a:r>
            <a:endParaRPr lang="en-CA" sz="2800" dirty="0">
              <a:solidFill>
                <a:srgbClr val="0E79AC"/>
              </a:solidFill>
              <a:effectLst/>
              <a:latin typeface="STV" pitchFamily="2" charset="-78"/>
              <a:ea typeface="Calibri" panose="020F0502020204030204" pitchFamily="34" charset="0"/>
              <a:cs typeface="STV" pitchFamily="2" charset="-78"/>
            </a:endParaRPr>
          </a:p>
          <a:p>
            <a:pPr marL="342900" lvl="0" indent="-342900" algn="r" rtl="1">
              <a:lnSpc>
                <a:spcPct val="107000"/>
              </a:lnSpc>
              <a:spcAft>
                <a:spcPts val="800"/>
              </a:spcAft>
              <a:buFont typeface="Courier New" panose="02070309020205020404" pitchFamily="49" charset="0"/>
              <a:buChar char="o"/>
            </a:pPr>
            <a:r>
              <a:rPr lang="ar-KW" sz="2800" dirty="0">
                <a:solidFill>
                  <a:srgbClr val="0E79AC"/>
                </a:solidFill>
                <a:effectLst/>
                <a:latin typeface="STV" pitchFamily="2" charset="-78"/>
                <a:ea typeface="Times New Roman" panose="02020603050405020304" pitchFamily="18" charset="0"/>
                <a:cs typeface="STV" pitchFamily="2" charset="-78"/>
              </a:rPr>
              <a:t>الربع الرابع: الفترة من فبراير 2023 حتى مايو2023</a:t>
            </a:r>
            <a:endParaRPr lang="en-CA" sz="2800" dirty="0">
              <a:solidFill>
                <a:srgbClr val="0E79AC"/>
              </a:solidFill>
              <a:effectLst/>
              <a:latin typeface="STV" pitchFamily="2" charset="-78"/>
              <a:ea typeface="Calibri" panose="020F0502020204030204" pitchFamily="34" charset="0"/>
              <a:cs typeface="STV" pitchFamily="2" charset="-78"/>
            </a:endParaRPr>
          </a:p>
          <a:p>
            <a:pPr algn="r" rtl="1">
              <a:lnSpc>
                <a:spcPct val="107000"/>
              </a:lnSpc>
              <a:spcAft>
                <a:spcPts val="800"/>
              </a:spcAft>
            </a:pPr>
            <a:r>
              <a:rPr lang="ar-KW" sz="2800" dirty="0">
                <a:solidFill>
                  <a:srgbClr val="0E79AC"/>
                </a:solidFill>
                <a:effectLst/>
                <a:latin typeface="STV" pitchFamily="2" charset="-78"/>
                <a:ea typeface="Times New Roman" panose="02020603050405020304" pitchFamily="18" charset="0"/>
                <a:cs typeface="STV" pitchFamily="2" charset="-78"/>
              </a:rPr>
              <a:t> </a:t>
            </a:r>
            <a:endParaRPr lang="en-CA" sz="2800" dirty="0">
              <a:solidFill>
                <a:srgbClr val="0E79AC"/>
              </a:solidFill>
              <a:effectLst/>
              <a:latin typeface="STV" pitchFamily="2" charset="-78"/>
              <a:ea typeface="Calibri" panose="020F0502020204030204" pitchFamily="34" charset="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3048000" y="1377852"/>
            <a:ext cx="6134098" cy="1146211"/>
          </a:xfrm>
          <a:prstGeom prst="rect">
            <a:avLst/>
          </a:prstGeom>
          <a:noFill/>
        </p:spPr>
        <p:txBody>
          <a:bodyPr wrap="square">
            <a:spAutoFit/>
          </a:bodyPr>
          <a:lstStyle/>
          <a:p>
            <a:pPr algn="ctr" rtl="1">
              <a:lnSpc>
                <a:spcPct val="107000"/>
              </a:lnSpc>
              <a:spcAft>
                <a:spcPts val="800"/>
              </a:spcAft>
            </a:pPr>
            <a:r>
              <a:rPr lang="ar-SA" sz="3200" b="1" dirty="0">
                <a:solidFill>
                  <a:srgbClr val="0E79AC"/>
                </a:solidFill>
                <a:latin typeface="STV" pitchFamily="2" charset="-78"/>
                <a:cs typeface="STV" pitchFamily="2" charset="-78"/>
              </a:rPr>
              <a:t>الفترات الزمنية لتنفيذ ومتابعة الحوكمة المؤسسية للسنة الأولى من عمل اللجنة:</a:t>
            </a:r>
          </a:p>
        </p:txBody>
      </p:sp>
      <p:sp>
        <p:nvSpPr>
          <p:cNvPr id="4" name="Parallelogram 3">
            <a:extLst>
              <a:ext uri="{FF2B5EF4-FFF2-40B4-BE49-F238E27FC236}">
                <a16:creationId xmlns:a16="http://schemas.microsoft.com/office/drawing/2014/main" id="{87133F4F-27BD-B12D-15BE-6D1F43F773E5}"/>
              </a:ext>
            </a:extLst>
          </p:cNvPr>
          <p:cNvSpPr/>
          <p:nvPr/>
        </p:nvSpPr>
        <p:spPr>
          <a:xfrm>
            <a:off x="5314906" y="-1609084"/>
            <a:ext cx="1969695" cy="2682755"/>
          </a:xfrm>
          <a:prstGeom prst="parallelogram">
            <a:avLst/>
          </a:prstGeom>
          <a:solidFill>
            <a:schemeClr val="bg1">
              <a:lumMod val="85000"/>
              <a:alpha val="670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5" name="Parallelogram 4">
            <a:extLst>
              <a:ext uri="{FF2B5EF4-FFF2-40B4-BE49-F238E27FC236}">
                <a16:creationId xmlns:a16="http://schemas.microsoft.com/office/drawing/2014/main" id="{25547A8C-A106-3D4B-EC39-EC93DB824CAA}"/>
              </a:ext>
            </a:extLst>
          </p:cNvPr>
          <p:cNvSpPr/>
          <p:nvPr/>
        </p:nvSpPr>
        <p:spPr>
          <a:xfrm>
            <a:off x="5715032" y="-2971228"/>
            <a:ext cx="2405136" cy="3746810"/>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Tree>
    <p:extLst>
      <p:ext uri="{BB962C8B-B14F-4D97-AF65-F5344CB8AC3E}">
        <p14:creationId xmlns:p14="http://schemas.microsoft.com/office/powerpoint/2010/main" val="409208804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D6003-9AA3-7BCD-E98B-27308B5601C7}"/>
              </a:ext>
            </a:extLst>
          </p:cNvPr>
          <p:cNvPicPr>
            <a:picLocks noChangeAspect="1"/>
          </p:cNvPicPr>
          <p:nvPr/>
        </p:nvPicPr>
        <p:blipFill>
          <a:blip r:embed="rId3"/>
          <a:srcRect/>
          <a:stretch/>
        </p:blipFill>
        <p:spPr>
          <a:xfrm>
            <a:off x="1568283" y="1367547"/>
            <a:ext cx="6335044" cy="4367439"/>
          </a:xfrm>
          <a:prstGeom prst="rect">
            <a:avLst/>
          </a:prstGeom>
        </p:spPr>
      </p:pic>
      <p:graphicFrame>
        <p:nvGraphicFramePr>
          <p:cNvPr id="4" name="Diagram 3">
            <a:extLst>
              <a:ext uri="{FF2B5EF4-FFF2-40B4-BE49-F238E27FC236}">
                <a16:creationId xmlns:a16="http://schemas.microsoft.com/office/drawing/2014/main" id="{26315999-9C8F-6B0A-A84F-218D071A8D1E}"/>
              </a:ext>
            </a:extLst>
          </p:cNvPr>
          <p:cNvGraphicFramePr/>
          <p:nvPr>
            <p:extLst>
              <p:ext uri="{D42A27DB-BD31-4B8C-83A1-F6EECF244321}">
                <p14:modId xmlns:p14="http://schemas.microsoft.com/office/powerpoint/2010/main" val="129044095"/>
              </p:ext>
            </p:extLst>
          </p:nvPr>
        </p:nvGraphicFramePr>
        <p:xfrm>
          <a:off x="299150" y="479854"/>
          <a:ext cx="8899432" cy="6176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Parallelogram 5">
            <a:extLst>
              <a:ext uri="{FF2B5EF4-FFF2-40B4-BE49-F238E27FC236}">
                <a16:creationId xmlns:a16="http://schemas.microsoft.com/office/drawing/2014/main" id="{BA48365E-5976-23C8-628E-A36B0ABF2981}"/>
              </a:ext>
            </a:extLst>
          </p:cNvPr>
          <p:cNvSpPr/>
          <p:nvPr/>
        </p:nvSpPr>
        <p:spPr>
          <a:xfrm>
            <a:off x="8859915" y="2170391"/>
            <a:ext cx="2895867" cy="2517218"/>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16</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6A358C-BCA6-6C75-62B0-93F181109EE8}"/>
              </a:ext>
            </a:extLst>
          </p:cNvPr>
          <p:cNvSpPr txBox="1"/>
          <p:nvPr/>
        </p:nvSpPr>
        <p:spPr>
          <a:xfrm>
            <a:off x="9179861" y="2773061"/>
            <a:ext cx="2006278" cy="1277914"/>
          </a:xfrm>
          <a:prstGeom prst="rect">
            <a:avLst/>
          </a:prstGeom>
          <a:noFill/>
        </p:spPr>
        <p:txBody>
          <a:bodyPr wrap="square">
            <a:spAutoFit/>
          </a:bodyPr>
          <a:lstStyle/>
          <a:p>
            <a:pPr algn="r" rtl="1">
              <a:lnSpc>
                <a:spcPct val="107000"/>
              </a:lnSpc>
              <a:spcAft>
                <a:spcPts val="800"/>
              </a:spcAft>
            </a:pPr>
            <a:r>
              <a:rPr lang="ar-SA" sz="3600" b="1" dirty="0">
                <a:solidFill>
                  <a:schemeClr val="bg1"/>
                </a:solidFill>
                <a:latin typeface="STV" pitchFamily="2" charset="-78"/>
                <a:cs typeface="STV" pitchFamily="2" charset="-78"/>
              </a:rPr>
              <a:t>مصفوفة التقييم</a:t>
            </a:r>
          </a:p>
        </p:txBody>
      </p:sp>
    </p:spTree>
    <p:extLst>
      <p:ext uri="{BB962C8B-B14F-4D97-AF65-F5344CB8AC3E}">
        <p14:creationId xmlns:p14="http://schemas.microsoft.com/office/powerpoint/2010/main" val="260220828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17</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graphicFrame>
        <p:nvGraphicFramePr>
          <p:cNvPr id="2" name="Table 1">
            <a:extLst>
              <a:ext uri="{FF2B5EF4-FFF2-40B4-BE49-F238E27FC236}">
                <a16:creationId xmlns:a16="http://schemas.microsoft.com/office/drawing/2014/main" id="{E7625B6E-DADE-98F7-4DBB-BA147756A346}"/>
              </a:ext>
            </a:extLst>
          </p:cNvPr>
          <p:cNvGraphicFramePr>
            <a:graphicFrameLocks noGrp="1"/>
          </p:cNvGraphicFramePr>
          <p:nvPr>
            <p:extLst>
              <p:ext uri="{D42A27DB-BD31-4B8C-83A1-F6EECF244321}">
                <p14:modId xmlns:p14="http://schemas.microsoft.com/office/powerpoint/2010/main" val="1763814359"/>
              </p:ext>
            </p:extLst>
          </p:nvPr>
        </p:nvGraphicFramePr>
        <p:xfrm>
          <a:off x="1634589" y="1329979"/>
          <a:ext cx="8677180" cy="4431550"/>
        </p:xfrm>
        <a:graphic>
          <a:graphicData uri="http://schemas.openxmlformats.org/drawingml/2006/table">
            <a:tbl>
              <a:tblPr rtl="1" firstRow="1" firstCol="1" bandRow="1">
                <a:tableStyleId>{5C22544A-7EE6-4342-B048-85BDC9FD1C3A}</a:tableStyleId>
              </a:tblPr>
              <a:tblGrid>
                <a:gridCol w="463456">
                  <a:extLst>
                    <a:ext uri="{9D8B030D-6E8A-4147-A177-3AD203B41FA5}">
                      <a16:colId xmlns:a16="http://schemas.microsoft.com/office/drawing/2014/main" val="2340821786"/>
                    </a:ext>
                  </a:extLst>
                </a:gridCol>
                <a:gridCol w="2516930">
                  <a:extLst>
                    <a:ext uri="{9D8B030D-6E8A-4147-A177-3AD203B41FA5}">
                      <a16:colId xmlns:a16="http://schemas.microsoft.com/office/drawing/2014/main" val="3709102071"/>
                    </a:ext>
                  </a:extLst>
                </a:gridCol>
                <a:gridCol w="623558">
                  <a:extLst>
                    <a:ext uri="{9D8B030D-6E8A-4147-A177-3AD203B41FA5}">
                      <a16:colId xmlns:a16="http://schemas.microsoft.com/office/drawing/2014/main" val="4094790945"/>
                    </a:ext>
                  </a:extLst>
                </a:gridCol>
                <a:gridCol w="1164782">
                  <a:extLst>
                    <a:ext uri="{9D8B030D-6E8A-4147-A177-3AD203B41FA5}">
                      <a16:colId xmlns:a16="http://schemas.microsoft.com/office/drawing/2014/main" val="3440995277"/>
                    </a:ext>
                  </a:extLst>
                </a:gridCol>
                <a:gridCol w="1205713">
                  <a:extLst>
                    <a:ext uri="{9D8B030D-6E8A-4147-A177-3AD203B41FA5}">
                      <a16:colId xmlns:a16="http://schemas.microsoft.com/office/drawing/2014/main" val="2659006286"/>
                    </a:ext>
                  </a:extLst>
                </a:gridCol>
                <a:gridCol w="1279111">
                  <a:extLst>
                    <a:ext uri="{9D8B030D-6E8A-4147-A177-3AD203B41FA5}">
                      <a16:colId xmlns:a16="http://schemas.microsoft.com/office/drawing/2014/main" val="3979233208"/>
                    </a:ext>
                  </a:extLst>
                </a:gridCol>
                <a:gridCol w="1423630">
                  <a:extLst>
                    <a:ext uri="{9D8B030D-6E8A-4147-A177-3AD203B41FA5}">
                      <a16:colId xmlns:a16="http://schemas.microsoft.com/office/drawing/2014/main" val="2330027592"/>
                    </a:ext>
                  </a:extLst>
                </a:gridCol>
              </a:tblGrid>
              <a:tr h="927778">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م</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ctr" rtl="1">
                        <a:lnSpc>
                          <a:spcPct val="107000"/>
                        </a:lnSpc>
                        <a:spcAft>
                          <a:spcPts val="800"/>
                        </a:spcAft>
                        <a:tabLst>
                          <a:tab pos="915670" algn="l"/>
                        </a:tabLst>
                      </a:pPr>
                      <a:r>
                        <a:rPr lang="ar-KW" sz="1400" b="0" i="0" dirty="0">
                          <a:effectLst/>
                          <a:latin typeface="STV" pitchFamily="2" charset="-78"/>
                          <a:cs typeface="STV" pitchFamily="2" charset="-78"/>
                        </a:rPr>
                        <a:t>مبادئ الحوكمة</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ctr" rtl="1">
                        <a:lnSpc>
                          <a:spcPct val="107000"/>
                        </a:lnSpc>
                        <a:spcAft>
                          <a:spcPts val="800"/>
                        </a:spcAft>
                        <a:tabLst>
                          <a:tab pos="915670" algn="l"/>
                        </a:tabLst>
                      </a:pPr>
                      <a:r>
                        <a:rPr lang="ar-KW" sz="1400" b="0" i="0" dirty="0">
                          <a:effectLst/>
                          <a:latin typeface="STV" pitchFamily="2" charset="-78"/>
                          <a:cs typeface="STV" pitchFamily="2" charset="-78"/>
                        </a:rPr>
                        <a:t>قيمة العنصر</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ctr" rtl="1">
                        <a:lnSpc>
                          <a:spcPct val="107000"/>
                        </a:lnSpc>
                        <a:spcAft>
                          <a:spcPts val="800"/>
                        </a:spcAft>
                        <a:tabLst>
                          <a:tab pos="915670" algn="l"/>
                        </a:tabLst>
                      </a:pPr>
                      <a:r>
                        <a:rPr lang="ar-KW" sz="1400" b="0" i="0" dirty="0">
                          <a:effectLst/>
                          <a:latin typeface="STV" pitchFamily="2" charset="-78"/>
                          <a:cs typeface="STV" pitchFamily="2" charset="-78"/>
                        </a:rPr>
                        <a:t>عدد عناصر المراجعة</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ctr" rtl="1">
                        <a:lnSpc>
                          <a:spcPct val="107000"/>
                        </a:lnSpc>
                        <a:spcAft>
                          <a:spcPts val="800"/>
                        </a:spcAft>
                        <a:tabLst>
                          <a:tab pos="915670" algn="l"/>
                        </a:tabLst>
                      </a:pPr>
                      <a:r>
                        <a:rPr lang="ar-KW" sz="1400" b="0" i="0" dirty="0">
                          <a:effectLst/>
                          <a:latin typeface="STV" pitchFamily="2" charset="-78"/>
                          <a:cs typeface="STV" pitchFamily="2" charset="-78"/>
                        </a:rPr>
                        <a:t>تقييم حالة العنصر</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ctr" rtl="1">
                        <a:lnSpc>
                          <a:spcPct val="107000"/>
                        </a:lnSpc>
                        <a:spcAft>
                          <a:spcPts val="800"/>
                        </a:spcAft>
                        <a:tabLst>
                          <a:tab pos="915670" algn="l"/>
                        </a:tabLst>
                      </a:pPr>
                      <a:r>
                        <a:rPr lang="ar-KW" sz="1400" b="0" i="0" dirty="0">
                          <a:effectLst/>
                          <a:latin typeface="STV" pitchFamily="2" charset="-78"/>
                          <a:cs typeface="STV" pitchFamily="2" charset="-78"/>
                        </a:rPr>
                        <a:t>تقييم الربع الأول</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ctr" rtl="1">
                        <a:lnSpc>
                          <a:spcPct val="107000"/>
                        </a:lnSpc>
                        <a:spcAft>
                          <a:spcPts val="800"/>
                        </a:spcAft>
                        <a:tabLst>
                          <a:tab pos="915670" algn="l"/>
                        </a:tabLst>
                      </a:pPr>
                      <a:r>
                        <a:rPr lang="ar-KW" sz="1400" b="0" i="0" dirty="0">
                          <a:effectLst/>
                          <a:latin typeface="STV" pitchFamily="2" charset="-78"/>
                          <a:cs typeface="STV" pitchFamily="2" charset="-78"/>
                        </a:rPr>
                        <a:t>التقييم المستهدف للربع الثاني</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extLst>
                  <a:ext uri="{0D108BD9-81ED-4DB2-BD59-A6C34878D82A}">
                    <a16:rowId xmlns:a16="http://schemas.microsoft.com/office/drawing/2014/main" val="2395057084"/>
                  </a:ext>
                </a:extLst>
              </a:tr>
              <a:tr h="379005">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1</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a:effectLst/>
                          <a:latin typeface="STV" pitchFamily="2" charset="-78"/>
                          <a:cs typeface="STV" pitchFamily="2" charset="-78"/>
                        </a:rPr>
                        <a:t>الشفافية   </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10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50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22</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30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1921607493"/>
                  </a:ext>
                </a:extLst>
              </a:tr>
              <a:tr h="379005">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2</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a:effectLst/>
                          <a:latin typeface="STV" pitchFamily="2" charset="-78"/>
                          <a:cs typeface="STV" pitchFamily="2" charset="-78"/>
                        </a:rPr>
                        <a:t>المساءلة</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10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50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21</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30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62401905"/>
                  </a:ext>
                </a:extLst>
              </a:tr>
              <a:tr h="379005">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3</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a:effectLst/>
                          <a:latin typeface="STV" pitchFamily="2" charset="-78"/>
                          <a:cs typeface="STV" pitchFamily="2" charset="-78"/>
                        </a:rPr>
                        <a:t>النزاهة</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10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50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24</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30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2261664679"/>
                  </a:ext>
                </a:extLst>
              </a:tr>
              <a:tr h="457943">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4</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dirty="0">
                          <a:effectLst/>
                          <a:latin typeface="STV" pitchFamily="2" charset="-78"/>
                          <a:cs typeface="STV" pitchFamily="2" charset="-78"/>
                        </a:rPr>
                        <a:t>المشاركة " حق التعبير عن الرأي "</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ea typeface="Calibri" panose="020F0502020204030204" pitchFamily="34" charset="0"/>
                          <a:cs typeface="STV" pitchFamily="2" charset="-78"/>
                        </a:rPr>
                        <a:t>٥</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10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50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14</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25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4029523546"/>
                  </a:ext>
                </a:extLst>
              </a:tr>
              <a:tr h="457943">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5</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a:effectLst/>
                          <a:latin typeface="STV" pitchFamily="2" charset="-78"/>
                          <a:cs typeface="STV" pitchFamily="2" charset="-78"/>
                        </a:rPr>
                        <a:t>العدالة " المساواة وسيادة القانون "</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5</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10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50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31</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45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2781746415"/>
                  </a:ext>
                </a:extLst>
              </a:tr>
              <a:tr h="692861">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6</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dirty="0" err="1">
                          <a:effectLst/>
                          <a:latin typeface="STV" pitchFamily="2" charset="-78"/>
                          <a:cs typeface="STV" pitchFamily="2" charset="-78"/>
                        </a:rPr>
                        <a:t>الإستدامة</a:t>
                      </a:r>
                      <a:r>
                        <a:rPr lang="ar-SA" sz="1400" b="0" i="0" dirty="0">
                          <a:effectLst/>
                          <a:latin typeface="STV" pitchFamily="2" charset="-78"/>
                          <a:cs typeface="STV" pitchFamily="2" charset="-78"/>
                        </a:rPr>
                        <a:t> الرؤية ـ الفاعلية ـ إدارة المخاطر</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30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150</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83</a:t>
                      </a:r>
                      <a:endParaRPr lang="en-CA" sz="1100" b="0" i="0" dirty="0">
                        <a:effectLst/>
                        <a:latin typeface="STV" pitchFamily="2" charset="-78"/>
                        <a:cs typeface="STV" pitchFamily="2" charset="-78"/>
                      </a:endParaRPr>
                    </a:p>
                    <a:p>
                      <a:pPr algn="ctr" rtl="1">
                        <a:lnSpc>
                          <a:spcPct val="107000"/>
                        </a:lnSpc>
                        <a:spcAft>
                          <a:spcPts val="800"/>
                        </a:spcAft>
                        <a:tabLst>
                          <a:tab pos="915670" algn="l"/>
                        </a:tabLst>
                      </a:pPr>
                      <a:r>
                        <a:rPr lang="ar-SA" sz="1400" b="0" i="0" dirty="0">
                          <a:effectLst/>
                          <a:latin typeface="STV" pitchFamily="2" charset="-78"/>
                          <a:cs typeface="STV" pitchFamily="2" charset="-78"/>
                        </a:rPr>
                        <a:t> </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100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1879254692"/>
                  </a:ext>
                </a:extLst>
              </a:tr>
              <a:tr h="379005">
                <a:tc>
                  <a:txBody>
                    <a:bodyPr/>
                    <a:lstStyle/>
                    <a:p>
                      <a:pPr algn="ctr" rtl="1">
                        <a:lnSpc>
                          <a:spcPts val="2000"/>
                        </a:lnSpc>
                        <a:spcAft>
                          <a:spcPts val="800"/>
                        </a:spcAft>
                        <a:tabLst>
                          <a:tab pos="915670" algn="l"/>
                        </a:tabLst>
                      </a:pPr>
                      <a:r>
                        <a:rPr lang="ar-KW" sz="1400" b="0" i="0">
                          <a:effectLst/>
                          <a:latin typeface="STV" pitchFamily="2" charset="-78"/>
                          <a:cs typeface="STV" pitchFamily="2" charset="-78"/>
                        </a:rPr>
                        <a:t>7</a:t>
                      </a:r>
                      <a:endParaRPr lang="en-CA" sz="1100" b="0" i="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a:effectLst/>
                          <a:latin typeface="STV" pitchFamily="2" charset="-78"/>
                          <a:cs typeface="STV" pitchFamily="2" charset="-78"/>
                        </a:rPr>
                        <a:t>المجموع</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 </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 </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400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195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260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3013652487"/>
                  </a:ext>
                </a:extLst>
              </a:tr>
              <a:tr h="379005">
                <a:tc>
                  <a:txBody>
                    <a:bodyPr/>
                    <a:lstStyle/>
                    <a:p>
                      <a:pPr algn="ctr" rtl="1">
                        <a:lnSpc>
                          <a:spcPts val="2000"/>
                        </a:lnSpc>
                        <a:spcAft>
                          <a:spcPts val="800"/>
                        </a:spcAft>
                        <a:tabLst>
                          <a:tab pos="915670" algn="l"/>
                        </a:tabLst>
                      </a:pPr>
                      <a:r>
                        <a:rPr lang="ar-KW" sz="1400" b="0" i="0" dirty="0">
                          <a:effectLst/>
                          <a:latin typeface="STV" pitchFamily="2" charset="-78"/>
                          <a:cs typeface="STV" pitchFamily="2" charset="-78"/>
                        </a:rPr>
                        <a:t>8</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solidFill>
                      <a:srgbClr val="0E79AC"/>
                    </a:solidFill>
                  </a:tcPr>
                </a:tc>
                <a:tc>
                  <a:txBody>
                    <a:bodyPr/>
                    <a:lstStyle/>
                    <a:p>
                      <a:pPr algn="r" rtl="1">
                        <a:lnSpc>
                          <a:spcPct val="107000"/>
                        </a:lnSpc>
                        <a:spcAft>
                          <a:spcPts val="800"/>
                        </a:spcAft>
                        <a:tabLst>
                          <a:tab pos="915670" algn="l"/>
                        </a:tabLst>
                      </a:pPr>
                      <a:r>
                        <a:rPr lang="ar-SA" sz="1400" b="0" i="0">
                          <a:effectLst/>
                          <a:latin typeface="STV" pitchFamily="2" charset="-78"/>
                          <a:cs typeface="STV" pitchFamily="2" charset="-78"/>
                        </a:rPr>
                        <a:t>النسبة المئوية</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 </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a:effectLst/>
                          <a:latin typeface="STV" pitchFamily="2" charset="-78"/>
                          <a:cs typeface="STV" pitchFamily="2" charset="-78"/>
                        </a:rPr>
                        <a:t> </a:t>
                      </a:r>
                      <a:endParaRPr lang="en-CA" sz="1100" b="0" i="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100%</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en-US" sz="1400" b="0" i="0" dirty="0">
                          <a:effectLst/>
                          <a:latin typeface="STV" pitchFamily="2" charset="-78"/>
                          <a:cs typeface="STV" pitchFamily="2" charset="-78"/>
                        </a:rPr>
                        <a:t>48.75</a:t>
                      </a:r>
                      <a:r>
                        <a:rPr lang="ar-SA" sz="1400" b="0" i="0" dirty="0">
                          <a:effectLst/>
                          <a:latin typeface="STV" pitchFamily="2" charset="-78"/>
                          <a:cs typeface="STV" pitchFamily="2" charset="-78"/>
                        </a:rPr>
                        <a:t>%</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tc>
                  <a:txBody>
                    <a:bodyPr/>
                    <a:lstStyle/>
                    <a:p>
                      <a:pPr algn="ctr" rtl="1">
                        <a:lnSpc>
                          <a:spcPct val="107000"/>
                        </a:lnSpc>
                        <a:spcAft>
                          <a:spcPts val="800"/>
                        </a:spcAft>
                        <a:tabLst>
                          <a:tab pos="915670" algn="l"/>
                        </a:tabLst>
                      </a:pPr>
                      <a:r>
                        <a:rPr lang="ar-SA" sz="1400" b="0" i="0" dirty="0">
                          <a:effectLst/>
                          <a:latin typeface="STV" pitchFamily="2" charset="-78"/>
                          <a:cs typeface="STV" pitchFamily="2" charset="-78"/>
                        </a:rPr>
                        <a:t>65%</a:t>
                      </a:r>
                      <a:endParaRPr lang="en-CA" sz="1100" b="0" i="0" dirty="0">
                        <a:effectLst/>
                        <a:latin typeface="STV" pitchFamily="2" charset="-78"/>
                        <a:ea typeface="Calibri" panose="020F0502020204030204" pitchFamily="34" charset="0"/>
                        <a:cs typeface="STV" pitchFamily="2" charset="-78"/>
                      </a:endParaRPr>
                    </a:p>
                  </a:txBody>
                  <a:tcPr marL="68580" marR="68580" marT="0" marB="0" anchor="ctr"/>
                </a:tc>
                <a:extLst>
                  <a:ext uri="{0D108BD9-81ED-4DB2-BD59-A6C34878D82A}">
                    <a16:rowId xmlns:a16="http://schemas.microsoft.com/office/drawing/2014/main" val="4094550030"/>
                  </a:ext>
                </a:extLst>
              </a:tr>
            </a:tbl>
          </a:graphicData>
        </a:graphic>
      </p:graphicFrame>
      <p:sp>
        <p:nvSpPr>
          <p:cNvPr id="5" name="Rectangle 1">
            <a:extLst>
              <a:ext uri="{FF2B5EF4-FFF2-40B4-BE49-F238E27FC236}">
                <a16:creationId xmlns:a16="http://schemas.microsoft.com/office/drawing/2014/main" id="{4B8126CE-142B-D5F3-6223-562756FCD495}"/>
              </a:ext>
            </a:extLst>
          </p:cNvPr>
          <p:cNvSpPr>
            <a:spLocks noChangeArrowheads="1"/>
          </p:cNvSpPr>
          <p:nvPr/>
        </p:nvSpPr>
        <p:spPr bwMode="auto">
          <a:xfrm>
            <a:off x="3094038" y="1887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algn="r" defTabSz="914400" rtl="1" eaLnBrk="1" latinLnBrk="0" hangingPunct="1"/>
            <a:endParaRPr lang="ar-SA"/>
          </a:p>
        </p:txBody>
      </p:sp>
      <p:sp>
        <p:nvSpPr>
          <p:cNvPr id="9" name="TextBox 8">
            <a:extLst>
              <a:ext uri="{FF2B5EF4-FFF2-40B4-BE49-F238E27FC236}">
                <a16:creationId xmlns:a16="http://schemas.microsoft.com/office/drawing/2014/main" id="{350D461A-23F2-8608-2C29-9ED0CCD4470F}"/>
              </a:ext>
            </a:extLst>
          </p:cNvPr>
          <p:cNvSpPr txBox="1"/>
          <p:nvPr/>
        </p:nvSpPr>
        <p:spPr>
          <a:xfrm>
            <a:off x="4281796" y="540864"/>
            <a:ext cx="3943162" cy="553357"/>
          </a:xfrm>
          <a:prstGeom prst="rect">
            <a:avLst/>
          </a:prstGeom>
          <a:noFill/>
        </p:spPr>
        <p:txBody>
          <a:bodyPr wrap="square">
            <a:spAutoFit/>
          </a:bodyPr>
          <a:lstStyle/>
          <a:p>
            <a:pPr algn="ctr" rtl="1">
              <a:lnSpc>
                <a:spcPct val="107000"/>
              </a:lnSpc>
              <a:spcAft>
                <a:spcPts val="800"/>
              </a:spcAft>
              <a:tabLst>
                <a:tab pos="1198245" algn="l"/>
              </a:tabLst>
            </a:pPr>
            <a:r>
              <a:rPr lang="ar-SA" sz="2800" b="1" dirty="0">
                <a:solidFill>
                  <a:srgbClr val="0E79AC"/>
                </a:solidFill>
                <a:effectLst/>
                <a:latin typeface="STV" pitchFamily="2" charset="-78"/>
                <a:ea typeface="Calibri" panose="020F0502020204030204" pitchFamily="34" charset="0"/>
                <a:cs typeface="STV" pitchFamily="2" charset="-78"/>
              </a:rPr>
              <a:t>جدول قياس الاوزان والنسب</a:t>
            </a:r>
            <a:endParaRPr lang="en-CA" sz="2800" b="1" dirty="0">
              <a:solidFill>
                <a:srgbClr val="0E79AC"/>
              </a:solidFill>
              <a:effectLst/>
              <a:latin typeface="STV" pitchFamily="2" charset="-78"/>
              <a:ea typeface="Calibri" panose="020F0502020204030204" pitchFamily="34" charset="0"/>
              <a:cs typeface="STV" pitchFamily="2" charset="-78"/>
            </a:endParaRPr>
          </a:p>
        </p:txBody>
      </p:sp>
    </p:spTree>
    <p:extLst>
      <p:ext uri="{BB962C8B-B14F-4D97-AF65-F5344CB8AC3E}">
        <p14:creationId xmlns:p14="http://schemas.microsoft.com/office/powerpoint/2010/main" val="216335618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35" name="Straight Connector 134">
            <a:extLst>
              <a:ext uri="{FF2B5EF4-FFF2-40B4-BE49-F238E27FC236}">
                <a16:creationId xmlns:a16="http://schemas.microsoft.com/office/drawing/2014/main" id="{71C7A117-443C-90EF-A044-803257F5AF53}"/>
              </a:ext>
            </a:extLst>
          </p:cNvPr>
          <p:cNvCxnSpPr>
            <a:cxnSpLocks/>
          </p:cNvCxnSpPr>
          <p:nvPr/>
        </p:nvCxnSpPr>
        <p:spPr>
          <a:xfrm>
            <a:off x="527892" y="3757845"/>
            <a:ext cx="2529321" cy="0"/>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DDF7ACC-5AC9-F60E-4BED-794901F4B5AF}"/>
              </a:ext>
            </a:extLst>
          </p:cNvPr>
          <p:cNvCxnSpPr>
            <a:cxnSpLocks/>
          </p:cNvCxnSpPr>
          <p:nvPr/>
        </p:nvCxnSpPr>
        <p:spPr>
          <a:xfrm>
            <a:off x="527892" y="2684419"/>
            <a:ext cx="2529321" cy="0"/>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4DFE66A5-4944-9953-5F3E-65F1CE044FA4}"/>
              </a:ext>
            </a:extLst>
          </p:cNvPr>
          <p:cNvSpPr/>
          <p:nvPr/>
        </p:nvSpPr>
        <p:spPr>
          <a:xfrm>
            <a:off x="1967764" y="6090383"/>
            <a:ext cx="10796280" cy="421654"/>
          </a:xfrm>
          <a:prstGeom prst="rect">
            <a:avLst/>
          </a:prstGeom>
          <a:noFill/>
          <a:ln>
            <a:solidFill>
              <a:srgbClr val="0E7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18</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54F1B6-E94E-EBE7-7291-28E12647679C}"/>
              </a:ext>
            </a:extLst>
          </p:cNvPr>
          <p:cNvSpPr txBox="1"/>
          <p:nvPr/>
        </p:nvSpPr>
        <p:spPr>
          <a:xfrm>
            <a:off x="10354738" y="3640357"/>
            <a:ext cx="1572647" cy="355803"/>
          </a:xfrm>
          <a:prstGeom prst="rect">
            <a:avLst/>
          </a:prstGeom>
          <a:noFill/>
        </p:spPr>
        <p:txBody>
          <a:bodyPr wrap="square">
            <a:spAutoFit/>
          </a:bodyPr>
          <a:lstStyle/>
          <a:p>
            <a:pPr algn="r" rtl="1">
              <a:lnSpc>
                <a:spcPct val="107000"/>
              </a:lnSpc>
              <a:spcAft>
                <a:spcPts val="800"/>
              </a:spcAft>
              <a:tabLst>
                <a:tab pos="915670" algn="l"/>
              </a:tabLst>
            </a:pPr>
            <a:r>
              <a:rPr lang="ar-KW" sz="1600" b="1" i="0" dirty="0">
                <a:solidFill>
                  <a:schemeClr val="tx1">
                    <a:lumMod val="65000"/>
                    <a:lumOff val="35000"/>
                  </a:schemeClr>
                </a:solidFill>
                <a:effectLst/>
                <a:cs typeface="STV" pitchFamily="2" charset="-78"/>
              </a:rPr>
              <a:t>تقييم الربع الأول</a:t>
            </a:r>
            <a:endParaRPr lang="en-CA" sz="12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endParaRPr>
          </a:p>
        </p:txBody>
      </p:sp>
      <p:sp>
        <p:nvSpPr>
          <p:cNvPr id="17" name="TextBox 16">
            <a:extLst>
              <a:ext uri="{FF2B5EF4-FFF2-40B4-BE49-F238E27FC236}">
                <a16:creationId xmlns:a16="http://schemas.microsoft.com/office/drawing/2014/main" id="{4C2D54CF-AAB8-BF51-9783-467859600C30}"/>
              </a:ext>
            </a:extLst>
          </p:cNvPr>
          <p:cNvSpPr txBox="1"/>
          <p:nvPr/>
        </p:nvSpPr>
        <p:spPr>
          <a:xfrm>
            <a:off x="8934294" y="5684172"/>
            <a:ext cx="1234402" cy="421654"/>
          </a:xfrm>
          <a:prstGeom prst="rect">
            <a:avLst/>
          </a:prstGeom>
          <a:noFill/>
        </p:spPr>
        <p:txBody>
          <a:bodyPr wrap="square">
            <a:spAutoFit/>
          </a:bodyPr>
          <a:lstStyle/>
          <a:p>
            <a:pPr algn="ctr" rtl="1">
              <a:lnSpc>
                <a:spcPct val="107000"/>
              </a:lnSpc>
              <a:spcAft>
                <a:spcPts val="800"/>
              </a:spcAft>
            </a:pPr>
            <a:r>
              <a:rPr lang="ar-SA" sz="2000" b="1" dirty="0">
                <a:solidFill>
                  <a:srgbClr val="0E79AC"/>
                </a:solidFill>
                <a:effectLst/>
                <a:cs typeface="STV" pitchFamily="2" charset="-78"/>
              </a:rPr>
              <a:t>الشفافية</a:t>
            </a:r>
            <a:endParaRPr lang="ar-SA" sz="2000" b="1" dirty="0">
              <a:solidFill>
                <a:srgbClr val="0E79AC"/>
              </a:solidFill>
              <a:latin typeface="STV" pitchFamily="2" charset="-78"/>
              <a:cs typeface="STV" pitchFamily="2" charset="-78"/>
            </a:endParaRPr>
          </a:p>
        </p:txBody>
      </p:sp>
      <p:sp>
        <p:nvSpPr>
          <p:cNvPr id="18" name="TextBox 17">
            <a:extLst>
              <a:ext uri="{FF2B5EF4-FFF2-40B4-BE49-F238E27FC236}">
                <a16:creationId xmlns:a16="http://schemas.microsoft.com/office/drawing/2014/main" id="{97DD7440-3A46-C0C1-BFBB-9FE44B137191}"/>
              </a:ext>
            </a:extLst>
          </p:cNvPr>
          <p:cNvSpPr txBox="1"/>
          <p:nvPr/>
        </p:nvSpPr>
        <p:spPr>
          <a:xfrm>
            <a:off x="7624809" y="5684172"/>
            <a:ext cx="1066381" cy="421654"/>
          </a:xfrm>
          <a:prstGeom prst="rect">
            <a:avLst/>
          </a:prstGeom>
          <a:noFill/>
        </p:spPr>
        <p:txBody>
          <a:bodyPr wrap="square">
            <a:spAutoFit/>
          </a:bodyPr>
          <a:lstStyle/>
          <a:p>
            <a:pPr algn="ctr" rtl="1">
              <a:lnSpc>
                <a:spcPct val="107000"/>
              </a:lnSpc>
              <a:spcAft>
                <a:spcPts val="800"/>
              </a:spcAft>
            </a:pPr>
            <a:r>
              <a:rPr lang="ar-SA" sz="2000" b="1" dirty="0">
                <a:solidFill>
                  <a:srgbClr val="0E79AC"/>
                </a:solidFill>
                <a:cs typeface="STV" pitchFamily="2" charset="-78"/>
              </a:rPr>
              <a:t>المساءلة</a:t>
            </a:r>
          </a:p>
        </p:txBody>
      </p:sp>
      <p:sp>
        <p:nvSpPr>
          <p:cNvPr id="19" name="TextBox 18">
            <a:extLst>
              <a:ext uri="{FF2B5EF4-FFF2-40B4-BE49-F238E27FC236}">
                <a16:creationId xmlns:a16="http://schemas.microsoft.com/office/drawing/2014/main" id="{4DA55F82-4F24-6239-F06A-AADC0992C972}"/>
              </a:ext>
            </a:extLst>
          </p:cNvPr>
          <p:cNvSpPr txBox="1"/>
          <p:nvPr/>
        </p:nvSpPr>
        <p:spPr>
          <a:xfrm>
            <a:off x="6376096" y="5684172"/>
            <a:ext cx="865116" cy="421654"/>
          </a:xfrm>
          <a:prstGeom prst="rect">
            <a:avLst/>
          </a:prstGeom>
          <a:noFill/>
        </p:spPr>
        <p:txBody>
          <a:bodyPr wrap="square">
            <a:spAutoFit/>
          </a:bodyPr>
          <a:lstStyle/>
          <a:p>
            <a:pPr algn="ctr" rtl="1">
              <a:lnSpc>
                <a:spcPct val="107000"/>
              </a:lnSpc>
              <a:spcAft>
                <a:spcPts val="800"/>
              </a:spcAft>
            </a:pPr>
            <a:r>
              <a:rPr lang="ar-SA" sz="2000" b="1" dirty="0">
                <a:solidFill>
                  <a:srgbClr val="0E79AC"/>
                </a:solidFill>
                <a:cs typeface="STV" pitchFamily="2" charset="-78"/>
              </a:rPr>
              <a:t>النزاهة</a:t>
            </a:r>
          </a:p>
        </p:txBody>
      </p:sp>
      <p:sp>
        <p:nvSpPr>
          <p:cNvPr id="20" name="TextBox 19">
            <a:extLst>
              <a:ext uri="{FF2B5EF4-FFF2-40B4-BE49-F238E27FC236}">
                <a16:creationId xmlns:a16="http://schemas.microsoft.com/office/drawing/2014/main" id="{98C4F3CA-5C1B-03C2-7F51-77C55AD5F70A}"/>
              </a:ext>
            </a:extLst>
          </p:cNvPr>
          <p:cNvSpPr txBox="1"/>
          <p:nvPr/>
        </p:nvSpPr>
        <p:spPr>
          <a:xfrm>
            <a:off x="4787484" y="5684172"/>
            <a:ext cx="1234402" cy="421654"/>
          </a:xfrm>
          <a:prstGeom prst="rect">
            <a:avLst/>
          </a:prstGeom>
          <a:noFill/>
        </p:spPr>
        <p:txBody>
          <a:bodyPr wrap="square">
            <a:spAutoFit/>
          </a:bodyPr>
          <a:lstStyle/>
          <a:p>
            <a:pPr algn="ctr" rtl="1">
              <a:lnSpc>
                <a:spcPct val="107000"/>
              </a:lnSpc>
              <a:spcAft>
                <a:spcPts val="800"/>
              </a:spcAft>
              <a:tabLst>
                <a:tab pos="915670" algn="l"/>
              </a:tabLst>
            </a:pPr>
            <a:r>
              <a:rPr lang="ar-SA" sz="2000" b="1" dirty="0">
                <a:solidFill>
                  <a:srgbClr val="0E79AC"/>
                </a:solidFill>
                <a:cs typeface="STV" pitchFamily="2" charset="-78"/>
              </a:rPr>
              <a:t>المشاركة</a:t>
            </a:r>
            <a:endParaRPr lang="en-CA" sz="2000" dirty="0">
              <a:solidFill>
                <a:srgbClr val="0E79AC"/>
              </a:solidFill>
              <a:cs typeface="STV" pitchFamily="2" charset="-78"/>
            </a:endParaRPr>
          </a:p>
        </p:txBody>
      </p:sp>
      <p:sp>
        <p:nvSpPr>
          <p:cNvPr id="21" name="TextBox 20">
            <a:extLst>
              <a:ext uri="{FF2B5EF4-FFF2-40B4-BE49-F238E27FC236}">
                <a16:creationId xmlns:a16="http://schemas.microsoft.com/office/drawing/2014/main" id="{9F5A2AB7-5516-A26E-15E6-99BB8A5DC3C3}"/>
              </a:ext>
            </a:extLst>
          </p:cNvPr>
          <p:cNvSpPr txBox="1"/>
          <p:nvPr/>
        </p:nvSpPr>
        <p:spPr>
          <a:xfrm>
            <a:off x="10117385" y="4481753"/>
            <a:ext cx="1810001" cy="355803"/>
          </a:xfrm>
          <a:prstGeom prst="rect">
            <a:avLst/>
          </a:prstGeom>
          <a:noFill/>
        </p:spPr>
        <p:txBody>
          <a:bodyPr wrap="square">
            <a:spAutoFit/>
          </a:bodyPr>
          <a:lstStyle/>
          <a:p>
            <a:pPr algn="r" rtl="1">
              <a:lnSpc>
                <a:spcPct val="107000"/>
              </a:lnSpc>
              <a:spcAft>
                <a:spcPts val="800"/>
              </a:spcAft>
              <a:tabLst>
                <a:tab pos="915670" algn="l"/>
              </a:tabLst>
            </a:pPr>
            <a:r>
              <a:rPr lang="ar-KW" sz="1600" b="1" i="0" dirty="0">
                <a:solidFill>
                  <a:schemeClr val="tx1">
                    <a:lumMod val="65000"/>
                    <a:lumOff val="35000"/>
                  </a:schemeClr>
                </a:solidFill>
                <a:effectLst/>
                <a:cs typeface="STV" pitchFamily="2" charset="-78"/>
              </a:rPr>
              <a:t>تقييم حالة العنصر</a:t>
            </a:r>
            <a:endParaRPr lang="en-CA" sz="12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endParaRPr>
          </a:p>
        </p:txBody>
      </p:sp>
      <p:sp>
        <p:nvSpPr>
          <p:cNvPr id="22" name="TextBox 21">
            <a:extLst>
              <a:ext uri="{FF2B5EF4-FFF2-40B4-BE49-F238E27FC236}">
                <a16:creationId xmlns:a16="http://schemas.microsoft.com/office/drawing/2014/main" id="{3B4716C4-D31C-0DB8-0C2E-64AF6CD5EF02}"/>
              </a:ext>
            </a:extLst>
          </p:cNvPr>
          <p:cNvSpPr txBox="1"/>
          <p:nvPr/>
        </p:nvSpPr>
        <p:spPr>
          <a:xfrm>
            <a:off x="9984985" y="5131446"/>
            <a:ext cx="1942400" cy="355803"/>
          </a:xfrm>
          <a:prstGeom prst="rect">
            <a:avLst/>
          </a:prstGeom>
          <a:noFill/>
        </p:spPr>
        <p:txBody>
          <a:bodyPr wrap="square">
            <a:spAutoFit/>
          </a:bodyPr>
          <a:lstStyle/>
          <a:p>
            <a:pPr algn="r" rtl="1">
              <a:lnSpc>
                <a:spcPct val="107000"/>
              </a:lnSpc>
              <a:spcAft>
                <a:spcPts val="800"/>
              </a:spcAft>
              <a:tabLst>
                <a:tab pos="915670" algn="l"/>
              </a:tabLst>
            </a:pPr>
            <a:r>
              <a:rPr lang="ar-KW" sz="1600" b="1" i="0" dirty="0">
                <a:solidFill>
                  <a:schemeClr val="tx1">
                    <a:lumMod val="65000"/>
                    <a:lumOff val="35000"/>
                  </a:schemeClr>
                </a:solidFill>
                <a:effectLst/>
                <a:cs typeface="STV" pitchFamily="2" charset="-78"/>
              </a:rPr>
              <a:t>عدد عناصر المراجعة</a:t>
            </a:r>
            <a:endParaRPr lang="en-CA" sz="12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endParaRPr>
          </a:p>
        </p:txBody>
      </p:sp>
      <p:sp>
        <p:nvSpPr>
          <p:cNvPr id="23" name="TextBox 22">
            <a:extLst>
              <a:ext uri="{FF2B5EF4-FFF2-40B4-BE49-F238E27FC236}">
                <a16:creationId xmlns:a16="http://schemas.microsoft.com/office/drawing/2014/main" id="{564FE353-C77F-4CCF-7BF3-06201A1B06E1}"/>
              </a:ext>
            </a:extLst>
          </p:cNvPr>
          <p:cNvSpPr txBox="1"/>
          <p:nvPr/>
        </p:nvSpPr>
        <p:spPr>
          <a:xfrm>
            <a:off x="10627619" y="6121103"/>
            <a:ext cx="1306439" cy="388696"/>
          </a:xfrm>
          <a:prstGeom prst="rect">
            <a:avLst/>
          </a:prstGeom>
          <a:noFill/>
        </p:spPr>
        <p:txBody>
          <a:bodyPr wrap="square">
            <a:spAutoFit/>
          </a:bodyPr>
          <a:lstStyle/>
          <a:p>
            <a:pPr algn="r" rtl="1">
              <a:lnSpc>
                <a:spcPct val="107000"/>
              </a:lnSpc>
              <a:spcAft>
                <a:spcPts val="800"/>
              </a:spcAft>
              <a:tabLst>
                <a:tab pos="915670" algn="l"/>
              </a:tabLst>
            </a:pPr>
            <a:r>
              <a:rPr lang="ar-KW" b="1" i="0" dirty="0">
                <a:solidFill>
                  <a:schemeClr val="tx1">
                    <a:lumMod val="65000"/>
                    <a:lumOff val="35000"/>
                  </a:schemeClr>
                </a:solidFill>
                <a:effectLst/>
                <a:cs typeface="STV" pitchFamily="2" charset="-78"/>
              </a:rPr>
              <a:t>قيمة العنصر</a:t>
            </a:r>
            <a:endParaRPr lang="en-CA" sz="14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endParaRPr>
          </a:p>
        </p:txBody>
      </p:sp>
      <p:sp>
        <p:nvSpPr>
          <p:cNvPr id="27" name="TextBox 26">
            <a:extLst>
              <a:ext uri="{FF2B5EF4-FFF2-40B4-BE49-F238E27FC236}">
                <a16:creationId xmlns:a16="http://schemas.microsoft.com/office/drawing/2014/main" id="{F8CE21B7-D47F-4796-3B00-F0144346EABF}"/>
              </a:ext>
            </a:extLst>
          </p:cNvPr>
          <p:cNvSpPr txBox="1"/>
          <p:nvPr/>
        </p:nvSpPr>
        <p:spPr>
          <a:xfrm>
            <a:off x="3335152" y="5684171"/>
            <a:ext cx="1391561" cy="421654"/>
          </a:xfrm>
          <a:prstGeom prst="rect">
            <a:avLst/>
          </a:prstGeom>
          <a:noFill/>
        </p:spPr>
        <p:txBody>
          <a:bodyPr wrap="square">
            <a:spAutoFit/>
          </a:bodyPr>
          <a:lstStyle/>
          <a:p>
            <a:pPr algn="ctr" rtl="1">
              <a:lnSpc>
                <a:spcPct val="107000"/>
              </a:lnSpc>
              <a:spcAft>
                <a:spcPts val="800"/>
              </a:spcAft>
              <a:tabLst>
                <a:tab pos="915670" algn="l"/>
              </a:tabLst>
            </a:pPr>
            <a:r>
              <a:rPr lang="ar-SA" sz="2000" b="1" dirty="0">
                <a:solidFill>
                  <a:srgbClr val="0E79AC"/>
                </a:solidFill>
                <a:cs typeface="STV" pitchFamily="2" charset="-78"/>
              </a:rPr>
              <a:t>العدالة</a:t>
            </a:r>
            <a:endParaRPr lang="en-CA" sz="2000" dirty="0">
              <a:solidFill>
                <a:srgbClr val="0E79AC"/>
              </a:solidFill>
              <a:cs typeface="STV" pitchFamily="2" charset="-78"/>
            </a:endParaRPr>
          </a:p>
        </p:txBody>
      </p:sp>
      <p:sp>
        <p:nvSpPr>
          <p:cNvPr id="28" name="TextBox 27">
            <a:extLst>
              <a:ext uri="{FF2B5EF4-FFF2-40B4-BE49-F238E27FC236}">
                <a16:creationId xmlns:a16="http://schemas.microsoft.com/office/drawing/2014/main" id="{79E3BEBA-2824-F6B2-B435-CEE0491D216B}"/>
              </a:ext>
            </a:extLst>
          </p:cNvPr>
          <p:cNvSpPr txBox="1"/>
          <p:nvPr/>
        </p:nvSpPr>
        <p:spPr>
          <a:xfrm>
            <a:off x="1705265" y="5684172"/>
            <a:ext cx="1792310" cy="421654"/>
          </a:xfrm>
          <a:prstGeom prst="rect">
            <a:avLst/>
          </a:prstGeom>
          <a:noFill/>
        </p:spPr>
        <p:txBody>
          <a:bodyPr wrap="square">
            <a:spAutoFit/>
          </a:bodyPr>
          <a:lstStyle/>
          <a:p>
            <a:pPr algn="ctr" rtl="1">
              <a:lnSpc>
                <a:spcPct val="107000"/>
              </a:lnSpc>
              <a:spcAft>
                <a:spcPts val="800"/>
              </a:spcAft>
              <a:tabLst>
                <a:tab pos="915670" algn="l"/>
              </a:tabLst>
            </a:pPr>
            <a:r>
              <a:rPr lang="ar-SA" sz="2000" b="1" dirty="0" err="1">
                <a:solidFill>
                  <a:srgbClr val="0E79AC"/>
                </a:solidFill>
                <a:cs typeface="STV" pitchFamily="2" charset="-78"/>
              </a:rPr>
              <a:t>الإستدامة</a:t>
            </a:r>
            <a:endParaRPr lang="en-CA" sz="2000" b="1" dirty="0">
              <a:solidFill>
                <a:srgbClr val="0E79AC"/>
              </a:solidFill>
              <a:cs typeface="STV" pitchFamily="2" charset="-78"/>
            </a:endParaRPr>
          </a:p>
        </p:txBody>
      </p:sp>
      <p:sp>
        <p:nvSpPr>
          <p:cNvPr id="29" name="TextBox 28">
            <a:extLst>
              <a:ext uri="{FF2B5EF4-FFF2-40B4-BE49-F238E27FC236}">
                <a16:creationId xmlns:a16="http://schemas.microsoft.com/office/drawing/2014/main" id="{732DC5BB-F40B-2368-3F30-E162045A2377}"/>
              </a:ext>
            </a:extLst>
          </p:cNvPr>
          <p:cNvSpPr txBox="1"/>
          <p:nvPr/>
        </p:nvSpPr>
        <p:spPr>
          <a:xfrm>
            <a:off x="10117385" y="2584227"/>
            <a:ext cx="1810001" cy="619272"/>
          </a:xfrm>
          <a:prstGeom prst="rect">
            <a:avLst/>
          </a:prstGeom>
          <a:noFill/>
        </p:spPr>
        <p:txBody>
          <a:bodyPr wrap="square">
            <a:spAutoFit/>
          </a:bodyPr>
          <a:lstStyle/>
          <a:p>
            <a:pPr algn="r" rtl="1">
              <a:lnSpc>
                <a:spcPct val="107000"/>
              </a:lnSpc>
              <a:spcAft>
                <a:spcPts val="800"/>
              </a:spcAft>
              <a:tabLst>
                <a:tab pos="915670" algn="l"/>
              </a:tabLst>
            </a:pPr>
            <a:r>
              <a:rPr lang="ar-KW" sz="1600" b="1" i="0" dirty="0">
                <a:solidFill>
                  <a:schemeClr val="tx1">
                    <a:lumMod val="65000"/>
                    <a:lumOff val="35000"/>
                  </a:schemeClr>
                </a:solidFill>
                <a:effectLst/>
                <a:cs typeface="STV" pitchFamily="2" charset="-78"/>
              </a:rPr>
              <a:t>التقييم المستهدف للربع الثاني</a:t>
            </a:r>
            <a:endParaRPr lang="en-CA" sz="12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endParaRPr>
          </a:p>
        </p:txBody>
      </p:sp>
      <p:grpSp>
        <p:nvGrpSpPr>
          <p:cNvPr id="56" name="Group 55">
            <a:extLst>
              <a:ext uri="{FF2B5EF4-FFF2-40B4-BE49-F238E27FC236}">
                <a16:creationId xmlns:a16="http://schemas.microsoft.com/office/drawing/2014/main" id="{1BA70EC4-7A91-6324-E35E-DBF95AD7574B}"/>
              </a:ext>
            </a:extLst>
          </p:cNvPr>
          <p:cNvGrpSpPr/>
          <p:nvPr/>
        </p:nvGrpSpPr>
        <p:grpSpPr>
          <a:xfrm>
            <a:off x="2169947" y="1565636"/>
            <a:ext cx="995928" cy="3941879"/>
            <a:chOff x="1352469" y="1267444"/>
            <a:chExt cx="995928" cy="4255585"/>
          </a:xfrm>
        </p:grpSpPr>
        <p:sp>
          <p:nvSpPr>
            <p:cNvPr id="35" name="Rounded Rectangle 34">
              <a:extLst>
                <a:ext uri="{FF2B5EF4-FFF2-40B4-BE49-F238E27FC236}">
                  <a16:creationId xmlns:a16="http://schemas.microsoft.com/office/drawing/2014/main" id="{6B0498D1-23D6-2AD2-C38D-A708CA0790D7}"/>
                </a:ext>
              </a:extLst>
            </p:cNvPr>
            <p:cNvSpPr/>
            <p:nvPr/>
          </p:nvSpPr>
          <p:spPr>
            <a:xfrm>
              <a:off x="1352469" y="4835954"/>
              <a:ext cx="995928" cy="687075"/>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40" name="Rounded Rectangle 39">
              <a:extLst>
                <a:ext uri="{FF2B5EF4-FFF2-40B4-BE49-F238E27FC236}">
                  <a16:creationId xmlns:a16="http://schemas.microsoft.com/office/drawing/2014/main" id="{CFF12E57-1914-2782-478F-6E82C25305D8}"/>
                </a:ext>
              </a:extLst>
            </p:cNvPr>
            <p:cNvSpPr/>
            <p:nvPr/>
          </p:nvSpPr>
          <p:spPr>
            <a:xfrm>
              <a:off x="1352469" y="3629108"/>
              <a:ext cx="995928" cy="1212853"/>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45" name="Rounded Rectangle 44">
              <a:extLst>
                <a:ext uri="{FF2B5EF4-FFF2-40B4-BE49-F238E27FC236}">
                  <a16:creationId xmlns:a16="http://schemas.microsoft.com/office/drawing/2014/main" id="{0BE3FEA3-5B3D-8690-4A52-0301E0B4AC64}"/>
                </a:ext>
              </a:extLst>
            </p:cNvPr>
            <p:cNvSpPr/>
            <p:nvPr/>
          </p:nvSpPr>
          <p:spPr>
            <a:xfrm>
              <a:off x="1352469" y="2384607"/>
              <a:ext cx="995928" cy="1256896"/>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50" name="Rounded Rectangle 49">
              <a:extLst>
                <a:ext uri="{FF2B5EF4-FFF2-40B4-BE49-F238E27FC236}">
                  <a16:creationId xmlns:a16="http://schemas.microsoft.com/office/drawing/2014/main" id="{5B03F2AC-16A8-8ACC-12DC-670F228973D5}"/>
                </a:ext>
              </a:extLst>
            </p:cNvPr>
            <p:cNvSpPr/>
            <p:nvPr/>
          </p:nvSpPr>
          <p:spPr>
            <a:xfrm>
              <a:off x="1352469" y="1267444"/>
              <a:ext cx="995928" cy="121965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grpSp>
      <p:grpSp>
        <p:nvGrpSpPr>
          <p:cNvPr id="57" name="Group 56">
            <a:extLst>
              <a:ext uri="{FF2B5EF4-FFF2-40B4-BE49-F238E27FC236}">
                <a16:creationId xmlns:a16="http://schemas.microsoft.com/office/drawing/2014/main" id="{F1326CC5-FC06-BDAF-663C-47D48942CFF0}"/>
              </a:ext>
            </a:extLst>
          </p:cNvPr>
          <p:cNvGrpSpPr/>
          <p:nvPr/>
        </p:nvGrpSpPr>
        <p:grpSpPr>
          <a:xfrm>
            <a:off x="3541439" y="2070012"/>
            <a:ext cx="995928" cy="3437504"/>
            <a:chOff x="1352469" y="1811959"/>
            <a:chExt cx="995928" cy="3711070"/>
          </a:xfrm>
        </p:grpSpPr>
        <p:sp>
          <p:nvSpPr>
            <p:cNvPr id="58" name="Rounded Rectangle 57">
              <a:extLst>
                <a:ext uri="{FF2B5EF4-FFF2-40B4-BE49-F238E27FC236}">
                  <a16:creationId xmlns:a16="http://schemas.microsoft.com/office/drawing/2014/main" id="{0959DCE4-1E3B-647B-1B49-8ECF0C0C3DF5}"/>
                </a:ext>
              </a:extLst>
            </p:cNvPr>
            <p:cNvSpPr/>
            <p:nvPr/>
          </p:nvSpPr>
          <p:spPr>
            <a:xfrm>
              <a:off x="1352469" y="5045497"/>
              <a:ext cx="995928" cy="477532"/>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59" name="Rounded Rectangle 58">
              <a:extLst>
                <a:ext uri="{FF2B5EF4-FFF2-40B4-BE49-F238E27FC236}">
                  <a16:creationId xmlns:a16="http://schemas.microsoft.com/office/drawing/2014/main" id="{CD69711E-2600-C583-1543-6328B3ABBCC1}"/>
                </a:ext>
              </a:extLst>
            </p:cNvPr>
            <p:cNvSpPr/>
            <p:nvPr/>
          </p:nvSpPr>
          <p:spPr>
            <a:xfrm>
              <a:off x="1352469" y="4196081"/>
              <a:ext cx="995928" cy="860222"/>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60" name="Rounded Rectangle 59">
              <a:extLst>
                <a:ext uri="{FF2B5EF4-FFF2-40B4-BE49-F238E27FC236}">
                  <a16:creationId xmlns:a16="http://schemas.microsoft.com/office/drawing/2014/main" id="{53A8BF93-D3B4-2B0E-22B4-CED1EEA5D1A4}"/>
                </a:ext>
              </a:extLst>
            </p:cNvPr>
            <p:cNvSpPr/>
            <p:nvPr/>
          </p:nvSpPr>
          <p:spPr>
            <a:xfrm>
              <a:off x="1352469" y="3091803"/>
              <a:ext cx="995928" cy="1106737"/>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61" name="Rounded Rectangle 60">
              <a:extLst>
                <a:ext uri="{FF2B5EF4-FFF2-40B4-BE49-F238E27FC236}">
                  <a16:creationId xmlns:a16="http://schemas.microsoft.com/office/drawing/2014/main" id="{0857154B-AB9D-58B7-4AAE-07CC1DAC4C31}"/>
                </a:ext>
              </a:extLst>
            </p:cNvPr>
            <p:cNvSpPr/>
            <p:nvPr/>
          </p:nvSpPr>
          <p:spPr>
            <a:xfrm>
              <a:off x="1352469" y="1811959"/>
              <a:ext cx="995928" cy="1308455"/>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grpSp>
      <p:grpSp>
        <p:nvGrpSpPr>
          <p:cNvPr id="62" name="Group 61">
            <a:extLst>
              <a:ext uri="{FF2B5EF4-FFF2-40B4-BE49-F238E27FC236}">
                <a16:creationId xmlns:a16="http://schemas.microsoft.com/office/drawing/2014/main" id="{7B026BC3-EE93-9780-91E8-614F54DC6C9B}"/>
              </a:ext>
            </a:extLst>
          </p:cNvPr>
          <p:cNvGrpSpPr/>
          <p:nvPr/>
        </p:nvGrpSpPr>
        <p:grpSpPr>
          <a:xfrm>
            <a:off x="4912931" y="2778146"/>
            <a:ext cx="995928" cy="2729368"/>
            <a:chOff x="1352469" y="2576449"/>
            <a:chExt cx="995928" cy="2946579"/>
          </a:xfrm>
        </p:grpSpPr>
        <p:sp>
          <p:nvSpPr>
            <p:cNvPr id="63" name="Rounded Rectangle 62">
              <a:extLst>
                <a:ext uri="{FF2B5EF4-FFF2-40B4-BE49-F238E27FC236}">
                  <a16:creationId xmlns:a16="http://schemas.microsoft.com/office/drawing/2014/main" id="{7E5B628C-E259-3C0D-C2BF-496EC333EAA0}"/>
                </a:ext>
              </a:extLst>
            </p:cNvPr>
            <p:cNvSpPr/>
            <p:nvPr/>
          </p:nvSpPr>
          <p:spPr>
            <a:xfrm>
              <a:off x="1352469" y="5024126"/>
              <a:ext cx="995928" cy="498902"/>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64" name="Rounded Rectangle 63">
              <a:extLst>
                <a:ext uri="{FF2B5EF4-FFF2-40B4-BE49-F238E27FC236}">
                  <a16:creationId xmlns:a16="http://schemas.microsoft.com/office/drawing/2014/main" id="{482F0162-A818-DA54-B40D-EE95A79DBB0F}"/>
                </a:ext>
              </a:extLst>
            </p:cNvPr>
            <p:cNvSpPr/>
            <p:nvPr/>
          </p:nvSpPr>
          <p:spPr>
            <a:xfrm>
              <a:off x="1352469" y="4196081"/>
              <a:ext cx="995928" cy="831675"/>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65" name="Rounded Rectangle 64">
              <a:extLst>
                <a:ext uri="{FF2B5EF4-FFF2-40B4-BE49-F238E27FC236}">
                  <a16:creationId xmlns:a16="http://schemas.microsoft.com/office/drawing/2014/main" id="{924A9D43-FA3A-BAA8-1770-B5B7A00CA78B}"/>
                </a:ext>
              </a:extLst>
            </p:cNvPr>
            <p:cNvSpPr/>
            <p:nvPr/>
          </p:nvSpPr>
          <p:spPr>
            <a:xfrm>
              <a:off x="1352469" y="3577335"/>
              <a:ext cx="995928" cy="624724"/>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66" name="Rounded Rectangle 65">
              <a:extLst>
                <a:ext uri="{FF2B5EF4-FFF2-40B4-BE49-F238E27FC236}">
                  <a16:creationId xmlns:a16="http://schemas.microsoft.com/office/drawing/2014/main" id="{836FA073-A04B-ABAA-B067-53124A677A29}"/>
                </a:ext>
              </a:extLst>
            </p:cNvPr>
            <p:cNvSpPr/>
            <p:nvPr/>
          </p:nvSpPr>
          <p:spPr>
            <a:xfrm>
              <a:off x="1352469" y="2576449"/>
              <a:ext cx="995928" cy="1007980"/>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grpSp>
      <p:grpSp>
        <p:nvGrpSpPr>
          <p:cNvPr id="67" name="Group 66">
            <a:extLst>
              <a:ext uri="{FF2B5EF4-FFF2-40B4-BE49-F238E27FC236}">
                <a16:creationId xmlns:a16="http://schemas.microsoft.com/office/drawing/2014/main" id="{54122EEC-738C-5DDC-51ED-3997DFA7C725}"/>
              </a:ext>
            </a:extLst>
          </p:cNvPr>
          <p:cNvGrpSpPr/>
          <p:nvPr/>
        </p:nvGrpSpPr>
        <p:grpSpPr>
          <a:xfrm>
            <a:off x="6284423" y="2239526"/>
            <a:ext cx="995928" cy="3267989"/>
            <a:chOff x="1352469" y="1994964"/>
            <a:chExt cx="995928" cy="3528065"/>
          </a:xfrm>
        </p:grpSpPr>
        <p:sp>
          <p:nvSpPr>
            <p:cNvPr id="68" name="Rounded Rectangle 67">
              <a:extLst>
                <a:ext uri="{FF2B5EF4-FFF2-40B4-BE49-F238E27FC236}">
                  <a16:creationId xmlns:a16="http://schemas.microsoft.com/office/drawing/2014/main" id="{69E21CE9-0AF9-9B36-EFA7-3A3FCD517430}"/>
                </a:ext>
              </a:extLst>
            </p:cNvPr>
            <p:cNvSpPr/>
            <p:nvPr/>
          </p:nvSpPr>
          <p:spPr>
            <a:xfrm>
              <a:off x="1352469" y="5024128"/>
              <a:ext cx="995928" cy="498901"/>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69" name="Rounded Rectangle 68">
              <a:extLst>
                <a:ext uri="{FF2B5EF4-FFF2-40B4-BE49-F238E27FC236}">
                  <a16:creationId xmlns:a16="http://schemas.microsoft.com/office/drawing/2014/main" id="{A1CA6B0D-C858-99FF-70BC-D3A2397E4AC4}"/>
                </a:ext>
              </a:extLst>
            </p:cNvPr>
            <p:cNvSpPr/>
            <p:nvPr/>
          </p:nvSpPr>
          <p:spPr>
            <a:xfrm>
              <a:off x="1352469" y="4210389"/>
              <a:ext cx="995928" cy="816104"/>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70" name="Rounded Rectangle 69">
              <a:extLst>
                <a:ext uri="{FF2B5EF4-FFF2-40B4-BE49-F238E27FC236}">
                  <a16:creationId xmlns:a16="http://schemas.microsoft.com/office/drawing/2014/main" id="{8530E10A-0A3E-6B6E-36DA-76D5890196A0}"/>
                </a:ext>
              </a:extLst>
            </p:cNvPr>
            <p:cNvSpPr/>
            <p:nvPr/>
          </p:nvSpPr>
          <p:spPr>
            <a:xfrm>
              <a:off x="1352469" y="3201032"/>
              <a:ext cx="995928" cy="1006124"/>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71" name="Rounded Rectangle 70">
              <a:extLst>
                <a:ext uri="{FF2B5EF4-FFF2-40B4-BE49-F238E27FC236}">
                  <a16:creationId xmlns:a16="http://schemas.microsoft.com/office/drawing/2014/main" id="{C4782CBA-F46F-87CB-778A-560AFA828AD1}"/>
                </a:ext>
              </a:extLst>
            </p:cNvPr>
            <p:cNvSpPr/>
            <p:nvPr/>
          </p:nvSpPr>
          <p:spPr>
            <a:xfrm>
              <a:off x="1352469" y="1994964"/>
              <a:ext cx="995928" cy="1219655"/>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grpSp>
      <p:grpSp>
        <p:nvGrpSpPr>
          <p:cNvPr id="72" name="Group 71">
            <a:extLst>
              <a:ext uri="{FF2B5EF4-FFF2-40B4-BE49-F238E27FC236}">
                <a16:creationId xmlns:a16="http://schemas.microsoft.com/office/drawing/2014/main" id="{EF692144-74A4-CCC4-A12C-BCFD8C7F09C9}"/>
              </a:ext>
            </a:extLst>
          </p:cNvPr>
          <p:cNvGrpSpPr/>
          <p:nvPr/>
        </p:nvGrpSpPr>
        <p:grpSpPr>
          <a:xfrm>
            <a:off x="7655915" y="2468028"/>
            <a:ext cx="995928" cy="3039487"/>
            <a:chOff x="1352469" y="2241651"/>
            <a:chExt cx="995928" cy="3281378"/>
          </a:xfrm>
        </p:grpSpPr>
        <p:sp>
          <p:nvSpPr>
            <p:cNvPr id="73" name="Rounded Rectangle 72">
              <a:extLst>
                <a:ext uri="{FF2B5EF4-FFF2-40B4-BE49-F238E27FC236}">
                  <a16:creationId xmlns:a16="http://schemas.microsoft.com/office/drawing/2014/main" id="{0B7DA09D-515B-3FD2-BC5D-A7F7BA7D5C90}"/>
                </a:ext>
              </a:extLst>
            </p:cNvPr>
            <p:cNvSpPr/>
            <p:nvPr/>
          </p:nvSpPr>
          <p:spPr>
            <a:xfrm>
              <a:off x="1352469" y="5045497"/>
              <a:ext cx="995928" cy="477532"/>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74" name="Rounded Rectangle 73">
              <a:extLst>
                <a:ext uri="{FF2B5EF4-FFF2-40B4-BE49-F238E27FC236}">
                  <a16:creationId xmlns:a16="http://schemas.microsoft.com/office/drawing/2014/main" id="{1413CE6C-169E-A5C8-3DDC-7A3D46D45D94}"/>
                </a:ext>
              </a:extLst>
            </p:cNvPr>
            <p:cNvSpPr/>
            <p:nvPr/>
          </p:nvSpPr>
          <p:spPr>
            <a:xfrm>
              <a:off x="1352469" y="4224695"/>
              <a:ext cx="995928" cy="831675"/>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75" name="Rounded Rectangle 74">
              <a:extLst>
                <a:ext uri="{FF2B5EF4-FFF2-40B4-BE49-F238E27FC236}">
                  <a16:creationId xmlns:a16="http://schemas.microsoft.com/office/drawing/2014/main" id="{5E6722D8-BDE6-91C9-B680-70E943FFEC98}"/>
                </a:ext>
              </a:extLst>
            </p:cNvPr>
            <p:cNvSpPr/>
            <p:nvPr/>
          </p:nvSpPr>
          <p:spPr>
            <a:xfrm>
              <a:off x="1352469" y="3453960"/>
              <a:ext cx="995928" cy="755916"/>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76" name="Rounded Rectangle 75">
              <a:extLst>
                <a:ext uri="{FF2B5EF4-FFF2-40B4-BE49-F238E27FC236}">
                  <a16:creationId xmlns:a16="http://schemas.microsoft.com/office/drawing/2014/main" id="{71F24D9A-68E9-8CF5-E06B-32E3457C66CB}"/>
                </a:ext>
              </a:extLst>
            </p:cNvPr>
            <p:cNvSpPr/>
            <p:nvPr/>
          </p:nvSpPr>
          <p:spPr>
            <a:xfrm>
              <a:off x="1352469" y="2241651"/>
              <a:ext cx="995928" cy="1219655"/>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grpSp>
      <p:grpSp>
        <p:nvGrpSpPr>
          <p:cNvPr id="77" name="Group 76">
            <a:extLst>
              <a:ext uri="{FF2B5EF4-FFF2-40B4-BE49-F238E27FC236}">
                <a16:creationId xmlns:a16="http://schemas.microsoft.com/office/drawing/2014/main" id="{2B2A2F34-1B01-008F-E6B8-045F211D019F}"/>
              </a:ext>
            </a:extLst>
          </p:cNvPr>
          <p:cNvGrpSpPr/>
          <p:nvPr/>
        </p:nvGrpSpPr>
        <p:grpSpPr>
          <a:xfrm>
            <a:off x="9027405" y="2401202"/>
            <a:ext cx="995928" cy="3106312"/>
            <a:chOff x="1352469" y="2169507"/>
            <a:chExt cx="995928" cy="3353521"/>
          </a:xfrm>
        </p:grpSpPr>
        <p:sp>
          <p:nvSpPr>
            <p:cNvPr id="78" name="Rounded Rectangle 77">
              <a:extLst>
                <a:ext uri="{FF2B5EF4-FFF2-40B4-BE49-F238E27FC236}">
                  <a16:creationId xmlns:a16="http://schemas.microsoft.com/office/drawing/2014/main" id="{9F3ABF79-E894-C5B0-A2C7-1046F9FB508F}"/>
                </a:ext>
              </a:extLst>
            </p:cNvPr>
            <p:cNvSpPr/>
            <p:nvPr/>
          </p:nvSpPr>
          <p:spPr>
            <a:xfrm>
              <a:off x="1352469" y="5045497"/>
              <a:ext cx="995928" cy="477531"/>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79" name="Rounded Rectangle 78">
              <a:extLst>
                <a:ext uri="{FF2B5EF4-FFF2-40B4-BE49-F238E27FC236}">
                  <a16:creationId xmlns:a16="http://schemas.microsoft.com/office/drawing/2014/main" id="{300571B3-6931-F31A-6117-88C0C67DD3B4}"/>
                </a:ext>
              </a:extLst>
            </p:cNvPr>
            <p:cNvSpPr/>
            <p:nvPr/>
          </p:nvSpPr>
          <p:spPr>
            <a:xfrm>
              <a:off x="1352469" y="4210388"/>
              <a:ext cx="995928" cy="843679"/>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80" name="Rounded Rectangle 79">
              <a:extLst>
                <a:ext uri="{FF2B5EF4-FFF2-40B4-BE49-F238E27FC236}">
                  <a16:creationId xmlns:a16="http://schemas.microsoft.com/office/drawing/2014/main" id="{7AE07EF7-7817-13E4-AED6-6543F665DC39}"/>
                </a:ext>
              </a:extLst>
            </p:cNvPr>
            <p:cNvSpPr/>
            <p:nvPr/>
          </p:nvSpPr>
          <p:spPr>
            <a:xfrm>
              <a:off x="1352469" y="3373245"/>
              <a:ext cx="995928" cy="831508"/>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81" name="Rounded Rectangle 80">
              <a:extLst>
                <a:ext uri="{FF2B5EF4-FFF2-40B4-BE49-F238E27FC236}">
                  <a16:creationId xmlns:a16="http://schemas.microsoft.com/office/drawing/2014/main" id="{53B77B70-4076-5590-88B7-E3BD100F2683}"/>
                </a:ext>
              </a:extLst>
            </p:cNvPr>
            <p:cNvSpPr/>
            <p:nvPr/>
          </p:nvSpPr>
          <p:spPr>
            <a:xfrm>
              <a:off x="1352469" y="2169507"/>
              <a:ext cx="995928" cy="121965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grpSp>
      <p:sp>
        <p:nvSpPr>
          <p:cNvPr id="86" name="TextBox 85">
            <a:extLst>
              <a:ext uri="{FF2B5EF4-FFF2-40B4-BE49-F238E27FC236}">
                <a16:creationId xmlns:a16="http://schemas.microsoft.com/office/drawing/2014/main" id="{D32D2952-F847-D339-E1AA-4716E94697FE}"/>
              </a:ext>
            </a:extLst>
          </p:cNvPr>
          <p:cNvSpPr txBox="1"/>
          <p:nvPr/>
        </p:nvSpPr>
        <p:spPr>
          <a:xfrm>
            <a:off x="8934294" y="6055234"/>
            <a:ext cx="1234402" cy="553357"/>
          </a:xfrm>
          <a:prstGeom prst="rect">
            <a:avLst/>
          </a:prstGeom>
          <a:noFill/>
        </p:spPr>
        <p:txBody>
          <a:bodyPr wrap="square">
            <a:spAutoFit/>
          </a:bodyPr>
          <a:lstStyle/>
          <a:p>
            <a:pPr algn="ctr" rtl="1">
              <a:lnSpc>
                <a:spcPct val="107000"/>
              </a:lnSpc>
              <a:spcAft>
                <a:spcPts val="800"/>
              </a:spcAft>
            </a:pPr>
            <a:r>
              <a:rPr lang="en-CA" sz="2800" b="1" dirty="0">
                <a:solidFill>
                  <a:srgbClr val="0E79AC"/>
                </a:solidFill>
                <a:effectLst/>
                <a:cs typeface="STV" pitchFamily="2" charset="-78"/>
              </a:rPr>
              <a:t>5</a:t>
            </a:r>
            <a:endParaRPr lang="ar-SA" sz="2800" b="1" dirty="0">
              <a:solidFill>
                <a:srgbClr val="0E79AC"/>
              </a:solidFill>
              <a:latin typeface="STV" pitchFamily="2" charset="-78"/>
              <a:cs typeface="STV" pitchFamily="2" charset="-78"/>
            </a:endParaRPr>
          </a:p>
        </p:txBody>
      </p:sp>
      <p:sp>
        <p:nvSpPr>
          <p:cNvPr id="87" name="TextBox 86">
            <a:extLst>
              <a:ext uri="{FF2B5EF4-FFF2-40B4-BE49-F238E27FC236}">
                <a16:creationId xmlns:a16="http://schemas.microsoft.com/office/drawing/2014/main" id="{0B71891F-80A0-2790-B5EC-508B2BAB6649}"/>
              </a:ext>
            </a:extLst>
          </p:cNvPr>
          <p:cNvSpPr txBox="1"/>
          <p:nvPr/>
        </p:nvSpPr>
        <p:spPr>
          <a:xfrm>
            <a:off x="7624809" y="6055234"/>
            <a:ext cx="1066381" cy="553357"/>
          </a:xfrm>
          <a:prstGeom prst="rect">
            <a:avLst/>
          </a:prstGeom>
          <a:noFill/>
        </p:spPr>
        <p:txBody>
          <a:bodyPr wrap="square">
            <a:spAutoFit/>
          </a:bodyPr>
          <a:lstStyle/>
          <a:p>
            <a:pPr algn="ctr" rtl="1">
              <a:lnSpc>
                <a:spcPct val="107000"/>
              </a:lnSpc>
              <a:spcAft>
                <a:spcPts val="800"/>
              </a:spcAft>
            </a:pPr>
            <a:r>
              <a:rPr lang="en-CA" sz="2800" b="1" dirty="0">
                <a:solidFill>
                  <a:srgbClr val="0E79AC"/>
                </a:solidFill>
                <a:cs typeface="STV" pitchFamily="2" charset="-78"/>
              </a:rPr>
              <a:t>5</a:t>
            </a:r>
            <a:endParaRPr lang="ar-SA" sz="2800" b="1" dirty="0">
              <a:solidFill>
                <a:srgbClr val="0E79AC"/>
              </a:solidFill>
              <a:cs typeface="STV" pitchFamily="2" charset="-78"/>
            </a:endParaRPr>
          </a:p>
        </p:txBody>
      </p:sp>
      <p:sp>
        <p:nvSpPr>
          <p:cNvPr id="88" name="TextBox 87">
            <a:extLst>
              <a:ext uri="{FF2B5EF4-FFF2-40B4-BE49-F238E27FC236}">
                <a16:creationId xmlns:a16="http://schemas.microsoft.com/office/drawing/2014/main" id="{A77963D0-E112-3B42-736B-F0F01108F91C}"/>
              </a:ext>
            </a:extLst>
          </p:cNvPr>
          <p:cNvSpPr txBox="1"/>
          <p:nvPr/>
        </p:nvSpPr>
        <p:spPr>
          <a:xfrm>
            <a:off x="6376096" y="6055234"/>
            <a:ext cx="865116" cy="553357"/>
          </a:xfrm>
          <a:prstGeom prst="rect">
            <a:avLst/>
          </a:prstGeom>
          <a:noFill/>
        </p:spPr>
        <p:txBody>
          <a:bodyPr wrap="square">
            <a:spAutoFit/>
          </a:bodyPr>
          <a:lstStyle/>
          <a:p>
            <a:pPr algn="ctr" rtl="1">
              <a:lnSpc>
                <a:spcPct val="107000"/>
              </a:lnSpc>
              <a:spcAft>
                <a:spcPts val="800"/>
              </a:spcAft>
            </a:pPr>
            <a:r>
              <a:rPr lang="en-CA" sz="2800" b="1" dirty="0">
                <a:solidFill>
                  <a:srgbClr val="0E79AC"/>
                </a:solidFill>
                <a:cs typeface="STV" pitchFamily="2" charset="-78"/>
              </a:rPr>
              <a:t>5</a:t>
            </a:r>
            <a:endParaRPr lang="ar-SA" sz="2800" b="1" dirty="0">
              <a:solidFill>
                <a:srgbClr val="0E79AC"/>
              </a:solidFill>
              <a:cs typeface="STV" pitchFamily="2" charset="-78"/>
            </a:endParaRPr>
          </a:p>
        </p:txBody>
      </p:sp>
      <p:sp>
        <p:nvSpPr>
          <p:cNvPr id="89" name="TextBox 88">
            <a:extLst>
              <a:ext uri="{FF2B5EF4-FFF2-40B4-BE49-F238E27FC236}">
                <a16:creationId xmlns:a16="http://schemas.microsoft.com/office/drawing/2014/main" id="{8E87F4A0-7465-F8F5-A376-09AE9A25D24A}"/>
              </a:ext>
            </a:extLst>
          </p:cNvPr>
          <p:cNvSpPr txBox="1"/>
          <p:nvPr/>
        </p:nvSpPr>
        <p:spPr>
          <a:xfrm>
            <a:off x="4787484" y="6055234"/>
            <a:ext cx="1234402" cy="532903"/>
          </a:xfrm>
          <a:prstGeom prst="rect">
            <a:avLst/>
          </a:prstGeom>
          <a:noFill/>
        </p:spPr>
        <p:txBody>
          <a:bodyPr wrap="square">
            <a:spAutoFit/>
          </a:bodyPr>
          <a:lstStyle/>
          <a:p>
            <a:pPr algn="ctr" rtl="1">
              <a:lnSpc>
                <a:spcPct val="107000"/>
              </a:lnSpc>
              <a:spcAft>
                <a:spcPts val="800"/>
              </a:spcAft>
              <a:tabLst>
                <a:tab pos="915670" algn="l"/>
              </a:tabLst>
            </a:pPr>
            <a:r>
              <a:rPr lang="en-CA" sz="2800" b="1" dirty="0">
                <a:solidFill>
                  <a:srgbClr val="0E79AC"/>
                </a:solidFill>
                <a:cs typeface="STV" pitchFamily="2" charset="-78"/>
              </a:rPr>
              <a:t>5</a:t>
            </a:r>
            <a:endParaRPr lang="en-CA" sz="2800" dirty="0">
              <a:solidFill>
                <a:srgbClr val="0E79AC"/>
              </a:solidFill>
              <a:cs typeface="STV" pitchFamily="2" charset="-78"/>
            </a:endParaRPr>
          </a:p>
        </p:txBody>
      </p:sp>
      <p:sp>
        <p:nvSpPr>
          <p:cNvPr id="90" name="TextBox 89">
            <a:extLst>
              <a:ext uri="{FF2B5EF4-FFF2-40B4-BE49-F238E27FC236}">
                <a16:creationId xmlns:a16="http://schemas.microsoft.com/office/drawing/2014/main" id="{F1FE52BC-5665-D619-1C6F-B5FE2B9908A5}"/>
              </a:ext>
            </a:extLst>
          </p:cNvPr>
          <p:cNvSpPr txBox="1"/>
          <p:nvPr/>
        </p:nvSpPr>
        <p:spPr>
          <a:xfrm>
            <a:off x="3335152" y="6055233"/>
            <a:ext cx="1391561" cy="532903"/>
          </a:xfrm>
          <a:prstGeom prst="rect">
            <a:avLst/>
          </a:prstGeom>
          <a:noFill/>
        </p:spPr>
        <p:txBody>
          <a:bodyPr wrap="square">
            <a:spAutoFit/>
          </a:bodyPr>
          <a:lstStyle/>
          <a:p>
            <a:pPr algn="ctr" rtl="1">
              <a:lnSpc>
                <a:spcPct val="107000"/>
              </a:lnSpc>
              <a:spcAft>
                <a:spcPts val="800"/>
              </a:spcAft>
              <a:tabLst>
                <a:tab pos="915670" algn="l"/>
              </a:tabLst>
            </a:pPr>
            <a:r>
              <a:rPr lang="en-CA" sz="2800" b="1" dirty="0">
                <a:solidFill>
                  <a:srgbClr val="0E79AC"/>
                </a:solidFill>
                <a:cs typeface="STV" pitchFamily="2" charset="-78"/>
              </a:rPr>
              <a:t>5</a:t>
            </a:r>
            <a:endParaRPr lang="en-CA" sz="2800" dirty="0">
              <a:solidFill>
                <a:srgbClr val="0E79AC"/>
              </a:solidFill>
              <a:cs typeface="STV" pitchFamily="2" charset="-78"/>
            </a:endParaRPr>
          </a:p>
        </p:txBody>
      </p:sp>
      <p:sp>
        <p:nvSpPr>
          <p:cNvPr id="91" name="TextBox 90">
            <a:extLst>
              <a:ext uri="{FF2B5EF4-FFF2-40B4-BE49-F238E27FC236}">
                <a16:creationId xmlns:a16="http://schemas.microsoft.com/office/drawing/2014/main" id="{0771CA14-0AC1-AD5C-C454-08D9081AA5C6}"/>
              </a:ext>
            </a:extLst>
          </p:cNvPr>
          <p:cNvSpPr txBox="1"/>
          <p:nvPr/>
        </p:nvSpPr>
        <p:spPr>
          <a:xfrm>
            <a:off x="1705265" y="6055234"/>
            <a:ext cx="1792310" cy="532903"/>
          </a:xfrm>
          <a:prstGeom prst="rect">
            <a:avLst/>
          </a:prstGeom>
          <a:noFill/>
        </p:spPr>
        <p:txBody>
          <a:bodyPr wrap="square">
            <a:spAutoFit/>
          </a:bodyPr>
          <a:lstStyle/>
          <a:p>
            <a:pPr algn="ctr" rtl="1">
              <a:lnSpc>
                <a:spcPct val="107000"/>
              </a:lnSpc>
              <a:spcAft>
                <a:spcPts val="800"/>
              </a:spcAft>
              <a:tabLst>
                <a:tab pos="915670" algn="l"/>
              </a:tabLst>
            </a:pPr>
            <a:r>
              <a:rPr lang="en-CA" sz="2800" b="1" dirty="0">
                <a:solidFill>
                  <a:srgbClr val="0E79AC"/>
                </a:solidFill>
                <a:cs typeface="STV" pitchFamily="2" charset="-78"/>
              </a:rPr>
              <a:t>5</a:t>
            </a:r>
          </a:p>
        </p:txBody>
      </p:sp>
      <p:sp>
        <p:nvSpPr>
          <p:cNvPr id="93" name="TextBox 92">
            <a:extLst>
              <a:ext uri="{FF2B5EF4-FFF2-40B4-BE49-F238E27FC236}">
                <a16:creationId xmlns:a16="http://schemas.microsoft.com/office/drawing/2014/main" id="{C9AF9D92-8705-69C2-B302-A360BC3AF6FB}"/>
              </a:ext>
            </a:extLst>
          </p:cNvPr>
          <p:cNvSpPr txBox="1"/>
          <p:nvPr/>
        </p:nvSpPr>
        <p:spPr>
          <a:xfrm>
            <a:off x="9268116" y="5033476"/>
            <a:ext cx="514506"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effectLst/>
                <a:cs typeface="STV" pitchFamily="2" charset="-78"/>
              </a:rPr>
              <a:t>10</a:t>
            </a:r>
            <a:endParaRPr lang="ar-SA" sz="2400" b="1" dirty="0">
              <a:solidFill>
                <a:schemeClr val="bg1"/>
              </a:solidFill>
              <a:latin typeface="STV" pitchFamily="2" charset="-78"/>
              <a:cs typeface="STV" pitchFamily="2" charset="-78"/>
            </a:endParaRPr>
          </a:p>
        </p:txBody>
      </p:sp>
      <p:sp>
        <p:nvSpPr>
          <p:cNvPr id="94" name="TextBox 93">
            <a:extLst>
              <a:ext uri="{FF2B5EF4-FFF2-40B4-BE49-F238E27FC236}">
                <a16:creationId xmlns:a16="http://schemas.microsoft.com/office/drawing/2014/main" id="{4B2A8DE4-6B6B-F65C-543A-53B81F589C16}"/>
              </a:ext>
            </a:extLst>
          </p:cNvPr>
          <p:cNvSpPr txBox="1"/>
          <p:nvPr/>
        </p:nvSpPr>
        <p:spPr>
          <a:xfrm>
            <a:off x="7884663" y="5033476"/>
            <a:ext cx="538431"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cs typeface="STV" pitchFamily="2" charset="-78"/>
              </a:rPr>
              <a:t>10</a:t>
            </a:r>
            <a:endParaRPr lang="ar-SA" sz="2400" b="1" dirty="0">
              <a:solidFill>
                <a:schemeClr val="bg1"/>
              </a:solidFill>
              <a:cs typeface="STV" pitchFamily="2" charset="-78"/>
            </a:endParaRPr>
          </a:p>
        </p:txBody>
      </p:sp>
      <p:sp>
        <p:nvSpPr>
          <p:cNvPr id="95" name="TextBox 94">
            <a:extLst>
              <a:ext uri="{FF2B5EF4-FFF2-40B4-BE49-F238E27FC236}">
                <a16:creationId xmlns:a16="http://schemas.microsoft.com/office/drawing/2014/main" id="{42E4AC2D-D586-883B-C9F5-6FF786E548EA}"/>
              </a:ext>
            </a:extLst>
          </p:cNvPr>
          <p:cNvSpPr txBox="1"/>
          <p:nvPr/>
        </p:nvSpPr>
        <p:spPr>
          <a:xfrm>
            <a:off x="6504991" y="5033476"/>
            <a:ext cx="554791"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cs typeface="STV" pitchFamily="2" charset="-78"/>
              </a:rPr>
              <a:t>10</a:t>
            </a:r>
            <a:endParaRPr lang="ar-SA" sz="2400" b="1" dirty="0">
              <a:solidFill>
                <a:schemeClr val="bg1"/>
              </a:solidFill>
              <a:cs typeface="STV" pitchFamily="2" charset="-78"/>
            </a:endParaRPr>
          </a:p>
        </p:txBody>
      </p:sp>
      <p:sp>
        <p:nvSpPr>
          <p:cNvPr id="96" name="TextBox 95">
            <a:extLst>
              <a:ext uri="{FF2B5EF4-FFF2-40B4-BE49-F238E27FC236}">
                <a16:creationId xmlns:a16="http://schemas.microsoft.com/office/drawing/2014/main" id="{E32EC3C8-07F3-62D8-3F38-084225D3BB17}"/>
              </a:ext>
            </a:extLst>
          </p:cNvPr>
          <p:cNvSpPr txBox="1"/>
          <p:nvPr/>
        </p:nvSpPr>
        <p:spPr>
          <a:xfrm>
            <a:off x="5134740" y="5042229"/>
            <a:ext cx="539890"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10</a:t>
            </a:r>
            <a:endParaRPr lang="en-CA" sz="2400" dirty="0">
              <a:solidFill>
                <a:schemeClr val="bg1"/>
              </a:solidFill>
              <a:cs typeface="STV" pitchFamily="2" charset="-78"/>
            </a:endParaRPr>
          </a:p>
        </p:txBody>
      </p:sp>
      <p:sp>
        <p:nvSpPr>
          <p:cNvPr id="97" name="TextBox 96">
            <a:extLst>
              <a:ext uri="{FF2B5EF4-FFF2-40B4-BE49-F238E27FC236}">
                <a16:creationId xmlns:a16="http://schemas.microsoft.com/office/drawing/2014/main" id="{A0B851BD-ECF1-EDDE-B648-037C7FA64D0C}"/>
              </a:ext>
            </a:extLst>
          </p:cNvPr>
          <p:cNvSpPr txBox="1"/>
          <p:nvPr/>
        </p:nvSpPr>
        <p:spPr>
          <a:xfrm>
            <a:off x="3738286" y="5042229"/>
            <a:ext cx="537985"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10</a:t>
            </a:r>
            <a:endParaRPr lang="en-CA" sz="2400" dirty="0">
              <a:solidFill>
                <a:schemeClr val="bg1"/>
              </a:solidFill>
              <a:cs typeface="STV" pitchFamily="2" charset="-78"/>
            </a:endParaRPr>
          </a:p>
        </p:txBody>
      </p:sp>
      <p:sp>
        <p:nvSpPr>
          <p:cNvPr id="98" name="TextBox 97">
            <a:extLst>
              <a:ext uri="{FF2B5EF4-FFF2-40B4-BE49-F238E27FC236}">
                <a16:creationId xmlns:a16="http://schemas.microsoft.com/office/drawing/2014/main" id="{06B2A71B-8775-D05F-4CCA-0575C0DBEBFC}"/>
              </a:ext>
            </a:extLst>
          </p:cNvPr>
          <p:cNvSpPr txBox="1"/>
          <p:nvPr/>
        </p:nvSpPr>
        <p:spPr>
          <a:xfrm>
            <a:off x="2376945" y="4968555"/>
            <a:ext cx="539946"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30</a:t>
            </a:r>
          </a:p>
        </p:txBody>
      </p:sp>
      <p:sp>
        <p:nvSpPr>
          <p:cNvPr id="99" name="TextBox 98">
            <a:extLst>
              <a:ext uri="{FF2B5EF4-FFF2-40B4-BE49-F238E27FC236}">
                <a16:creationId xmlns:a16="http://schemas.microsoft.com/office/drawing/2014/main" id="{DB2CDE52-CD9E-425A-921A-BEE7D0A92BFF}"/>
              </a:ext>
            </a:extLst>
          </p:cNvPr>
          <p:cNvSpPr txBox="1"/>
          <p:nvPr/>
        </p:nvSpPr>
        <p:spPr>
          <a:xfrm>
            <a:off x="8934294" y="4478223"/>
            <a:ext cx="1234402"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effectLst/>
                <a:cs typeface="STV" pitchFamily="2" charset="-78"/>
              </a:rPr>
              <a:t>50</a:t>
            </a:r>
            <a:endParaRPr lang="ar-SA" sz="2400" b="1" dirty="0">
              <a:solidFill>
                <a:schemeClr val="bg1"/>
              </a:solidFill>
              <a:latin typeface="STV" pitchFamily="2" charset="-78"/>
              <a:cs typeface="STV" pitchFamily="2" charset="-78"/>
            </a:endParaRPr>
          </a:p>
        </p:txBody>
      </p:sp>
      <p:sp>
        <p:nvSpPr>
          <p:cNvPr id="100" name="TextBox 99">
            <a:extLst>
              <a:ext uri="{FF2B5EF4-FFF2-40B4-BE49-F238E27FC236}">
                <a16:creationId xmlns:a16="http://schemas.microsoft.com/office/drawing/2014/main" id="{F7D6B741-DCE5-F4F4-6EE6-73FAB3F88BF4}"/>
              </a:ext>
            </a:extLst>
          </p:cNvPr>
          <p:cNvSpPr txBox="1"/>
          <p:nvPr/>
        </p:nvSpPr>
        <p:spPr>
          <a:xfrm>
            <a:off x="7624809" y="4478223"/>
            <a:ext cx="1066381"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cs typeface="STV" pitchFamily="2" charset="-78"/>
              </a:rPr>
              <a:t>50</a:t>
            </a:r>
            <a:endParaRPr lang="ar-SA" sz="2400" b="1" dirty="0">
              <a:solidFill>
                <a:schemeClr val="bg1"/>
              </a:solidFill>
              <a:cs typeface="STV" pitchFamily="2" charset="-78"/>
            </a:endParaRPr>
          </a:p>
        </p:txBody>
      </p:sp>
      <p:sp>
        <p:nvSpPr>
          <p:cNvPr id="101" name="TextBox 100">
            <a:extLst>
              <a:ext uri="{FF2B5EF4-FFF2-40B4-BE49-F238E27FC236}">
                <a16:creationId xmlns:a16="http://schemas.microsoft.com/office/drawing/2014/main" id="{87D68467-ED8B-89BA-BB1C-E1AA91BA70BA}"/>
              </a:ext>
            </a:extLst>
          </p:cNvPr>
          <p:cNvSpPr txBox="1"/>
          <p:nvPr/>
        </p:nvSpPr>
        <p:spPr>
          <a:xfrm>
            <a:off x="6376096" y="4478223"/>
            <a:ext cx="865116"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cs typeface="STV" pitchFamily="2" charset="-78"/>
              </a:rPr>
              <a:t>50</a:t>
            </a:r>
            <a:endParaRPr lang="ar-SA" sz="2400" b="1" dirty="0">
              <a:solidFill>
                <a:schemeClr val="bg1"/>
              </a:solidFill>
              <a:cs typeface="STV" pitchFamily="2" charset="-78"/>
            </a:endParaRPr>
          </a:p>
        </p:txBody>
      </p:sp>
      <p:sp>
        <p:nvSpPr>
          <p:cNvPr id="102" name="TextBox 101">
            <a:extLst>
              <a:ext uri="{FF2B5EF4-FFF2-40B4-BE49-F238E27FC236}">
                <a16:creationId xmlns:a16="http://schemas.microsoft.com/office/drawing/2014/main" id="{7BEAA0A8-C6A7-3FA5-9D13-30FEA46D7047}"/>
              </a:ext>
            </a:extLst>
          </p:cNvPr>
          <p:cNvSpPr txBox="1"/>
          <p:nvPr/>
        </p:nvSpPr>
        <p:spPr>
          <a:xfrm>
            <a:off x="4787484" y="4478223"/>
            <a:ext cx="1234402"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50</a:t>
            </a:r>
            <a:endParaRPr lang="en-CA" sz="2400" dirty="0">
              <a:solidFill>
                <a:schemeClr val="bg1"/>
              </a:solidFill>
              <a:cs typeface="STV" pitchFamily="2" charset="-78"/>
            </a:endParaRPr>
          </a:p>
        </p:txBody>
      </p:sp>
      <p:sp>
        <p:nvSpPr>
          <p:cNvPr id="103" name="TextBox 102">
            <a:extLst>
              <a:ext uri="{FF2B5EF4-FFF2-40B4-BE49-F238E27FC236}">
                <a16:creationId xmlns:a16="http://schemas.microsoft.com/office/drawing/2014/main" id="{724A1204-7BED-6048-F3A1-ECD4D03C847B}"/>
              </a:ext>
            </a:extLst>
          </p:cNvPr>
          <p:cNvSpPr txBox="1"/>
          <p:nvPr/>
        </p:nvSpPr>
        <p:spPr>
          <a:xfrm>
            <a:off x="3335152" y="4478222"/>
            <a:ext cx="1391561"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50</a:t>
            </a:r>
            <a:endParaRPr lang="en-CA" sz="2400" dirty="0">
              <a:solidFill>
                <a:schemeClr val="bg1"/>
              </a:solidFill>
              <a:cs typeface="STV" pitchFamily="2" charset="-78"/>
            </a:endParaRPr>
          </a:p>
        </p:txBody>
      </p:sp>
      <p:sp>
        <p:nvSpPr>
          <p:cNvPr id="104" name="TextBox 103">
            <a:extLst>
              <a:ext uri="{FF2B5EF4-FFF2-40B4-BE49-F238E27FC236}">
                <a16:creationId xmlns:a16="http://schemas.microsoft.com/office/drawing/2014/main" id="{F2DB8D04-3CF9-8937-0EFA-268F7836C624}"/>
              </a:ext>
            </a:extLst>
          </p:cNvPr>
          <p:cNvSpPr txBox="1"/>
          <p:nvPr/>
        </p:nvSpPr>
        <p:spPr>
          <a:xfrm>
            <a:off x="2169947" y="4109482"/>
            <a:ext cx="995928"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150</a:t>
            </a:r>
          </a:p>
        </p:txBody>
      </p:sp>
      <p:sp>
        <p:nvSpPr>
          <p:cNvPr id="105" name="TextBox 104">
            <a:extLst>
              <a:ext uri="{FF2B5EF4-FFF2-40B4-BE49-F238E27FC236}">
                <a16:creationId xmlns:a16="http://schemas.microsoft.com/office/drawing/2014/main" id="{4C85CC1D-828D-72BF-90AF-6533F59E90F5}"/>
              </a:ext>
            </a:extLst>
          </p:cNvPr>
          <p:cNvSpPr txBox="1"/>
          <p:nvPr/>
        </p:nvSpPr>
        <p:spPr>
          <a:xfrm>
            <a:off x="9235158" y="3722483"/>
            <a:ext cx="580421"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effectLst/>
                <a:cs typeface="STV" pitchFamily="2" charset="-78"/>
              </a:rPr>
              <a:t>22</a:t>
            </a:r>
            <a:endParaRPr lang="ar-SA" sz="2400" b="1" dirty="0">
              <a:solidFill>
                <a:schemeClr val="bg1"/>
              </a:solidFill>
              <a:latin typeface="STV" pitchFamily="2" charset="-78"/>
              <a:cs typeface="STV" pitchFamily="2" charset="-78"/>
            </a:endParaRPr>
          </a:p>
        </p:txBody>
      </p:sp>
      <p:sp>
        <p:nvSpPr>
          <p:cNvPr id="106" name="TextBox 105">
            <a:extLst>
              <a:ext uri="{FF2B5EF4-FFF2-40B4-BE49-F238E27FC236}">
                <a16:creationId xmlns:a16="http://schemas.microsoft.com/office/drawing/2014/main" id="{FC57F0DD-4C68-8281-7760-E8905B1B0DDD}"/>
              </a:ext>
            </a:extLst>
          </p:cNvPr>
          <p:cNvSpPr txBox="1"/>
          <p:nvPr/>
        </p:nvSpPr>
        <p:spPr>
          <a:xfrm>
            <a:off x="7624809" y="3735604"/>
            <a:ext cx="1066381"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cs typeface="STV" pitchFamily="2" charset="-78"/>
              </a:rPr>
              <a:t>21</a:t>
            </a:r>
            <a:endParaRPr lang="ar-SA" sz="2400" b="1" dirty="0">
              <a:solidFill>
                <a:schemeClr val="bg1"/>
              </a:solidFill>
              <a:cs typeface="STV" pitchFamily="2" charset="-78"/>
            </a:endParaRPr>
          </a:p>
        </p:txBody>
      </p:sp>
      <p:sp>
        <p:nvSpPr>
          <p:cNvPr id="107" name="TextBox 106">
            <a:extLst>
              <a:ext uri="{FF2B5EF4-FFF2-40B4-BE49-F238E27FC236}">
                <a16:creationId xmlns:a16="http://schemas.microsoft.com/office/drawing/2014/main" id="{E82EF600-9012-7567-861A-E47FF54A7FB0}"/>
              </a:ext>
            </a:extLst>
          </p:cNvPr>
          <p:cNvSpPr txBox="1"/>
          <p:nvPr/>
        </p:nvSpPr>
        <p:spPr>
          <a:xfrm>
            <a:off x="6362844" y="3631848"/>
            <a:ext cx="865116" cy="487506"/>
          </a:xfrm>
          <a:prstGeom prst="rect">
            <a:avLst/>
          </a:prstGeom>
          <a:noFill/>
        </p:spPr>
        <p:txBody>
          <a:bodyPr wrap="square">
            <a:spAutoFit/>
          </a:bodyPr>
          <a:lstStyle/>
          <a:p>
            <a:pPr algn="ctr" rtl="1">
              <a:lnSpc>
                <a:spcPct val="107000"/>
              </a:lnSpc>
              <a:spcAft>
                <a:spcPts val="800"/>
              </a:spcAft>
            </a:pPr>
            <a:r>
              <a:rPr lang="en-CA" sz="2400" b="1" dirty="0">
                <a:solidFill>
                  <a:schemeClr val="bg1"/>
                </a:solidFill>
                <a:cs typeface="STV" pitchFamily="2" charset="-78"/>
              </a:rPr>
              <a:t>24</a:t>
            </a:r>
            <a:endParaRPr lang="ar-SA" sz="2400" b="1" dirty="0">
              <a:solidFill>
                <a:schemeClr val="bg1"/>
              </a:solidFill>
              <a:cs typeface="STV" pitchFamily="2" charset="-78"/>
            </a:endParaRPr>
          </a:p>
        </p:txBody>
      </p:sp>
      <p:sp>
        <p:nvSpPr>
          <p:cNvPr id="108" name="TextBox 107">
            <a:extLst>
              <a:ext uri="{FF2B5EF4-FFF2-40B4-BE49-F238E27FC236}">
                <a16:creationId xmlns:a16="http://schemas.microsoft.com/office/drawing/2014/main" id="{C4325053-55AE-6700-6D20-BA6977451B9B}"/>
              </a:ext>
            </a:extLst>
          </p:cNvPr>
          <p:cNvSpPr txBox="1"/>
          <p:nvPr/>
        </p:nvSpPr>
        <p:spPr>
          <a:xfrm>
            <a:off x="4787484" y="3802157"/>
            <a:ext cx="1234402"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14</a:t>
            </a:r>
            <a:endParaRPr lang="en-CA" sz="2400" dirty="0">
              <a:solidFill>
                <a:schemeClr val="bg1"/>
              </a:solidFill>
              <a:cs typeface="STV" pitchFamily="2" charset="-78"/>
            </a:endParaRPr>
          </a:p>
        </p:txBody>
      </p:sp>
      <p:sp>
        <p:nvSpPr>
          <p:cNvPr id="109" name="TextBox 108">
            <a:extLst>
              <a:ext uri="{FF2B5EF4-FFF2-40B4-BE49-F238E27FC236}">
                <a16:creationId xmlns:a16="http://schemas.microsoft.com/office/drawing/2014/main" id="{237AE2B5-B5EE-A300-6D4A-1A03644236BB}"/>
              </a:ext>
            </a:extLst>
          </p:cNvPr>
          <p:cNvSpPr txBox="1"/>
          <p:nvPr/>
        </p:nvSpPr>
        <p:spPr>
          <a:xfrm>
            <a:off x="3335152" y="3550545"/>
            <a:ext cx="1391561"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31</a:t>
            </a:r>
            <a:endParaRPr lang="en-CA" sz="2400" dirty="0">
              <a:solidFill>
                <a:schemeClr val="bg1"/>
              </a:solidFill>
              <a:cs typeface="STV" pitchFamily="2" charset="-78"/>
            </a:endParaRPr>
          </a:p>
        </p:txBody>
      </p:sp>
      <p:sp>
        <p:nvSpPr>
          <p:cNvPr id="110" name="TextBox 109">
            <a:extLst>
              <a:ext uri="{FF2B5EF4-FFF2-40B4-BE49-F238E27FC236}">
                <a16:creationId xmlns:a16="http://schemas.microsoft.com/office/drawing/2014/main" id="{8EBC61F8-D00A-A9C5-066A-0F1C6A6D66EE}"/>
              </a:ext>
            </a:extLst>
          </p:cNvPr>
          <p:cNvSpPr txBox="1"/>
          <p:nvPr/>
        </p:nvSpPr>
        <p:spPr>
          <a:xfrm>
            <a:off x="2329462" y="3032902"/>
            <a:ext cx="665081"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chemeClr val="bg1"/>
                </a:solidFill>
                <a:cs typeface="STV" pitchFamily="2" charset="-78"/>
              </a:rPr>
              <a:t>43</a:t>
            </a:r>
          </a:p>
        </p:txBody>
      </p:sp>
      <p:sp>
        <p:nvSpPr>
          <p:cNvPr id="111" name="TextBox 110">
            <a:extLst>
              <a:ext uri="{FF2B5EF4-FFF2-40B4-BE49-F238E27FC236}">
                <a16:creationId xmlns:a16="http://schemas.microsoft.com/office/drawing/2014/main" id="{E6DD56C8-B523-41D2-AE22-0E056D42C268}"/>
              </a:ext>
            </a:extLst>
          </p:cNvPr>
          <p:cNvSpPr txBox="1"/>
          <p:nvPr/>
        </p:nvSpPr>
        <p:spPr>
          <a:xfrm>
            <a:off x="8934294" y="2714950"/>
            <a:ext cx="1234402" cy="487506"/>
          </a:xfrm>
          <a:prstGeom prst="rect">
            <a:avLst/>
          </a:prstGeom>
          <a:noFill/>
        </p:spPr>
        <p:txBody>
          <a:bodyPr wrap="square">
            <a:spAutoFit/>
          </a:bodyPr>
          <a:lstStyle/>
          <a:p>
            <a:pPr algn="ctr" rtl="1">
              <a:lnSpc>
                <a:spcPct val="107000"/>
              </a:lnSpc>
              <a:spcAft>
                <a:spcPts val="800"/>
              </a:spcAft>
            </a:pPr>
            <a:r>
              <a:rPr lang="en-CA" sz="2400" b="1" dirty="0">
                <a:solidFill>
                  <a:srgbClr val="0E79AC"/>
                </a:solidFill>
                <a:effectLst/>
                <a:cs typeface="STV" pitchFamily="2" charset="-78"/>
              </a:rPr>
              <a:t>30</a:t>
            </a:r>
            <a:endParaRPr lang="ar-SA" sz="2400" b="1" dirty="0">
              <a:solidFill>
                <a:srgbClr val="0E79AC"/>
              </a:solidFill>
              <a:latin typeface="STV" pitchFamily="2" charset="-78"/>
              <a:cs typeface="STV" pitchFamily="2" charset="-78"/>
            </a:endParaRPr>
          </a:p>
        </p:txBody>
      </p:sp>
      <p:sp>
        <p:nvSpPr>
          <p:cNvPr id="112" name="TextBox 111">
            <a:extLst>
              <a:ext uri="{FF2B5EF4-FFF2-40B4-BE49-F238E27FC236}">
                <a16:creationId xmlns:a16="http://schemas.microsoft.com/office/drawing/2014/main" id="{2B10EB6A-1637-3F40-FDB6-6CB56872E6E2}"/>
              </a:ext>
            </a:extLst>
          </p:cNvPr>
          <p:cNvSpPr txBox="1"/>
          <p:nvPr/>
        </p:nvSpPr>
        <p:spPr>
          <a:xfrm>
            <a:off x="7624809" y="2714950"/>
            <a:ext cx="1066381" cy="487506"/>
          </a:xfrm>
          <a:prstGeom prst="rect">
            <a:avLst/>
          </a:prstGeom>
          <a:noFill/>
        </p:spPr>
        <p:txBody>
          <a:bodyPr wrap="square">
            <a:spAutoFit/>
          </a:bodyPr>
          <a:lstStyle/>
          <a:p>
            <a:pPr algn="ctr" rtl="1">
              <a:lnSpc>
                <a:spcPct val="107000"/>
              </a:lnSpc>
              <a:spcAft>
                <a:spcPts val="800"/>
              </a:spcAft>
            </a:pPr>
            <a:r>
              <a:rPr lang="en-CA" sz="2400" b="1" dirty="0">
                <a:solidFill>
                  <a:srgbClr val="0E79AC"/>
                </a:solidFill>
                <a:cs typeface="STV" pitchFamily="2" charset="-78"/>
              </a:rPr>
              <a:t>30</a:t>
            </a:r>
            <a:endParaRPr lang="ar-SA" sz="2400" b="1" dirty="0">
              <a:solidFill>
                <a:srgbClr val="0E79AC"/>
              </a:solidFill>
              <a:cs typeface="STV" pitchFamily="2" charset="-78"/>
            </a:endParaRPr>
          </a:p>
        </p:txBody>
      </p:sp>
      <p:sp>
        <p:nvSpPr>
          <p:cNvPr id="113" name="TextBox 112">
            <a:extLst>
              <a:ext uri="{FF2B5EF4-FFF2-40B4-BE49-F238E27FC236}">
                <a16:creationId xmlns:a16="http://schemas.microsoft.com/office/drawing/2014/main" id="{B12FCB52-2D55-6FF8-A0DA-340F55583670}"/>
              </a:ext>
            </a:extLst>
          </p:cNvPr>
          <p:cNvSpPr txBox="1"/>
          <p:nvPr/>
        </p:nvSpPr>
        <p:spPr>
          <a:xfrm>
            <a:off x="6376096" y="2714950"/>
            <a:ext cx="865116" cy="487506"/>
          </a:xfrm>
          <a:prstGeom prst="rect">
            <a:avLst/>
          </a:prstGeom>
          <a:noFill/>
        </p:spPr>
        <p:txBody>
          <a:bodyPr wrap="square">
            <a:spAutoFit/>
          </a:bodyPr>
          <a:lstStyle/>
          <a:p>
            <a:pPr algn="ctr" rtl="1">
              <a:lnSpc>
                <a:spcPct val="107000"/>
              </a:lnSpc>
              <a:spcAft>
                <a:spcPts val="800"/>
              </a:spcAft>
            </a:pPr>
            <a:r>
              <a:rPr lang="en-CA" sz="2400" b="1" dirty="0">
                <a:solidFill>
                  <a:srgbClr val="0E79AC"/>
                </a:solidFill>
                <a:cs typeface="STV" pitchFamily="2" charset="-78"/>
              </a:rPr>
              <a:t>30</a:t>
            </a:r>
            <a:endParaRPr lang="ar-SA" sz="2400" b="1" dirty="0">
              <a:solidFill>
                <a:srgbClr val="0E79AC"/>
              </a:solidFill>
              <a:cs typeface="STV" pitchFamily="2" charset="-78"/>
            </a:endParaRPr>
          </a:p>
        </p:txBody>
      </p:sp>
      <p:sp>
        <p:nvSpPr>
          <p:cNvPr id="114" name="TextBox 113">
            <a:extLst>
              <a:ext uri="{FF2B5EF4-FFF2-40B4-BE49-F238E27FC236}">
                <a16:creationId xmlns:a16="http://schemas.microsoft.com/office/drawing/2014/main" id="{D0F361A9-7229-AA91-CCB5-47E9C195BF55}"/>
              </a:ext>
            </a:extLst>
          </p:cNvPr>
          <p:cNvSpPr txBox="1"/>
          <p:nvPr/>
        </p:nvSpPr>
        <p:spPr>
          <a:xfrm>
            <a:off x="4787484" y="3020511"/>
            <a:ext cx="1234402"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rgbClr val="0E79AC"/>
                </a:solidFill>
                <a:cs typeface="STV" pitchFamily="2" charset="-78"/>
              </a:rPr>
              <a:t>25</a:t>
            </a:r>
            <a:endParaRPr lang="en-CA" sz="2400" dirty="0">
              <a:solidFill>
                <a:srgbClr val="0E79AC"/>
              </a:solidFill>
              <a:cs typeface="STV" pitchFamily="2" charset="-78"/>
            </a:endParaRPr>
          </a:p>
        </p:txBody>
      </p:sp>
      <p:sp>
        <p:nvSpPr>
          <p:cNvPr id="115" name="TextBox 114">
            <a:extLst>
              <a:ext uri="{FF2B5EF4-FFF2-40B4-BE49-F238E27FC236}">
                <a16:creationId xmlns:a16="http://schemas.microsoft.com/office/drawing/2014/main" id="{9F4C4008-37E5-616B-D472-68BCFC2DA7FD}"/>
              </a:ext>
            </a:extLst>
          </p:cNvPr>
          <p:cNvSpPr txBox="1"/>
          <p:nvPr/>
        </p:nvSpPr>
        <p:spPr>
          <a:xfrm>
            <a:off x="3335152" y="2648475"/>
            <a:ext cx="1391561"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rgbClr val="0E79AC"/>
                </a:solidFill>
                <a:cs typeface="STV" pitchFamily="2" charset="-78"/>
              </a:rPr>
              <a:t>45</a:t>
            </a:r>
            <a:endParaRPr lang="en-CA" sz="2400" dirty="0">
              <a:solidFill>
                <a:srgbClr val="0E79AC"/>
              </a:solidFill>
              <a:cs typeface="STV" pitchFamily="2" charset="-78"/>
            </a:endParaRPr>
          </a:p>
        </p:txBody>
      </p:sp>
      <p:sp>
        <p:nvSpPr>
          <p:cNvPr id="116" name="TextBox 115">
            <a:extLst>
              <a:ext uri="{FF2B5EF4-FFF2-40B4-BE49-F238E27FC236}">
                <a16:creationId xmlns:a16="http://schemas.microsoft.com/office/drawing/2014/main" id="{D7FABF3B-65FC-1F90-5C28-CF094A7D898E}"/>
              </a:ext>
            </a:extLst>
          </p:cNvPr>
          <p:cNvSpPr txBox="1"/>
          <p:nvPr/>
        </p:nvSpPr>
        <p:spPr>
          <a:xfrm>
            <a:off x="2274159" y="1947059"/>
            <a:ext cx="783054" cy="470000"/>
          </a:xfrm>
          <a:prstGeom prst="rect">
            <a:avLst/>
          </a:prstGeom>
          <a:noFill/>
        </p:spPr>
        <p:txBody>
          <a:bodyPr wrap="square">
            <a:spAutoFit/>
          </a:bodyPr>
          <a:lstStyle/>
          <a:p>
            <a:pPr algn="ctr" rtl="1">
              <a:lnSpc>
                <a:spcPct val="107000"/>
              </a:lnSpc>
              <a:spcAft>
                <a:spcPts val="800"/>
              </a:spcAft>
              <a:tabLst>
                <a:tab pos="915670" algn="l"/>
              </a:tabLst>
            </a:pPr>
            <a:r>
              <a:rPr lang="en-CA" sz="2400" b="1" dirty="0">
                <a:solidFill>
                  <a:srgbClr val="0E79AC"/>
                </a:solidFill>
                <a:cs typeface="STV" pitchFamily="2" charset="-78"/>
              </a:rPr>
              <a:t>100</a:t>
            </a:r>
          </a:p>
        </p:txBody>
      </p:sp>
      <p:sp>
        <p:nvSpPr>
          <p:cNvPr id="117" name="TextBox 116">
            <a:extLst>
              <a:ext uri="{FF2B5EF4-FFF2-40B4-BE49-F238E27FC236}">
                <a16:creationId xmlns:a16="http://schemas.microsoft.com/office/drawing/2014/main" id="{199F1A5C-9425-06EE-670D-A19CB238DE95}"/>
              </a:ext>
            </a:extLst>
          </p:cNvPr>
          <p:cNvSpPr txBox="1"/>
          <p:nvPr/>
        </p:nvSpPr>
        <p:spPr>
          <a:xfrm>
            <a:off x="4281796" y="540864"/>
            <a:ext cx="3943162" cy="553357"/>
          </a:xfrm>
          <a:prstGeom prst="rect">
            <a:avLst/>
          </a:prstGeom>
          <a:noFill/>
        </p:spPr>
        <p:txBody>
          <a:bodyPr wrap="square">
            <a:spAutoFit/>
          </a:bodyPr>
          <a:lstStyle/>
          <a:p>
            <a:pPr algn="ctr" rtl="1">
              <a:lnSpc>
                <a:spcPct val="107000"/>
              </a:lnSpc>
              <a:spcAft>
                <a:spcPts val="800"/>
              </a:spcAft>
              <a:tabLst>
                <a:tab pos="1198245" algn="l"/>
              </a:tabLst>
            </a:pPr>
            <a:r>
              <a:rPr lang="ar-SA" sz="2800" b="1" dirty="0">
                <a:solidFill>
                  <a:srgbClr val="0E79AC"/>
                </a:solidFill>
                <a:effectLst/>
                <a:latin typeface="STV" pitchFamily="2" charset="-78"/>
                <a:ea typeface="Calibri" panose="020F0502020204030204" pitchFamily="34" charset="0"/>
                <a:cs typeface="STV" pitchFamily="2" charset="-78"/>
              </a:rPr>
              <a:t>جدول قياس الاوزان والنسب</a:t>
            </a:r>
            <a:endParaRPr lang="en-CA" sz="2800" b="1" dirty="0">
              <a:solidFill>
                <a:srgbClr val="0E79AC"/>
              </a:solidFill>
              <a:effectLst/>
              <a:latin typeface="STV" pitchFamily="2" charset="-78"/>
              <a:ea typeface="Calibri" panose="020F0502020204030204" pitchFamily="34" charset="0"/>
              <a:cs typeface="STV" pitchFamily="2" charset="-78"/>
            </a:endParaRPr>
          </a:p>
        </p:txBody>
      </p:sp>
      <p:sp>
        <p:nvSpPr>
          <p:cNvPr id="118" name="TextBox 117">
            <a:extLst>
              <a:ext uri="{FF2B5EF4-FFF2-40B4-BE49-F238E27FC236}">
                <a16:creationId xmlns:a16="http://schemas.microsoft.com/office/drawing/2014/main" id="{E68E9CB2-6878-A549-9E3C-10D9D97C296C}"/>
              </a:ext>
            </a:extLst>
          </p:cNvPr>
          <p:cNvSpPr txBox="1"/>
          <p:nvPr/>
        </p:nvSpPr>
        <p:spPr>
          <a:xfrm>
            <a:off x="1249287" y="4240227"/>
            <a:ext cx="995928" cy="388696"/>
          </a:xfrm>
          <a:prstGeom prst="rect">
            <a:avLst/>
          </a:prstGeom>
          <a:noFill/>
        </p:spPr>
        <p:txBody>
          <a:bodyPr wrap="square">
            <a:spAutoFit/>
          </a:bodyPr>
          <a:lstStyle/>
          <a:p>
            <a:pPr algn="ctr" rtl="1">
              <a:lnSpc>
                <a:spcPct val="107000"/>
              </a:lnSpc>
              <a:spcAft>
                <a:spcPts val="800"/>
              </a:spcAft>
              <a:tabLst>
                <a:tab pos="915670" algn="l"/>
              </a:tabLst>
            </a:pPr>
            <a:r>
              <a:rPr lang="ar-SA" b="1" dirty="0">
                <a:solidFill>
                  <a:srgbClr val="C00000"/>
                </a:solidFill>
                <a:cs typeface="STV" pitchFamily="2" charset="-78"/>
              </a:rPr>
              <a:t>٤٠٠</a:t>
            </a:r>
            <a:endParaRPr lang="en-CA" b="1" dirty="0">
              <a:solidFill>
                <a:srgbClr val="C00000"/>
              </a:solidFill>
              <a:cs typeface="STV" pitchFamily="2" charset="-78"/>
            </a:endParaRPr>
          </a:p>
        </p:txBody>
      </p:sp>
      <p:sp>
        <p:nvSpPr>
          <p:cNvPr id="119" name="TextBox 118">
            <a:extLst>
              <a:ext uri="{FF2B5EF4-FFF2-40B4-BE49-F238E27FC236}">
                <a16:creationId xmlns:a16="http://schemas.microsoft.com/office/drawing/2014/main" id="{4A1E9EC5-0B24-F3EE-02C5-BBE16A72AB15}"/>
              </a:ext>
            </a:extLst>
          </p:cNvPr>
          <p:cNvSpPr txBox="1"/>
          <p:nvPr/>
        </p:nvSpPr>
        <p:spPr>
          <a:xfrm>
            <a:off x="440905" y="4240227"/>
            <a:ext cx="995928" cy="388696"/>
          </a:xfrm>
          <a:prstGeom prst="rect">
            <a:avLst/>
          </a:prstGeom>
          <a:noFill/>
        </p:spPr>
        <p:txBody>
          <a:bodyPr wrap="square">
            <a:spAutoFit/>
          </a:bodyPr>
          <a:lstStyle/>
          <a:p>
            <a:pPr algn="ctr" rtl="1">
              <a:lnSpc>
                <a:spcPct val="107000"/>
              </a:lnSpc>
              <a:spcAft>
                <a:spcPts val="800"/>
              </a:spcAft>
              <a:tabLst>
                <a:tab pos="915670" algn="l"/>
              </a:tabLst>
            </a:pPr>
            <a:r>
              <a:rPr lang="ar-SA" b="1" dirty="0">
                <a:solidFill>
                  <a:srgbClr val="C00000"/>
                </a:solidFill>
                <a:cs typeface="STV" pitchFamily="2" charset="-78"/>
              </a:rPr>
              <a:t>١٠٠٪</a:t>
            </a:r>
            <a:endParaRPr lang="en-CA" b="1" dirty="0">
              <a:solidFill>
                <a:srgbClr val="C00000"/>
              </a:solidFill>
              <a:cs typeface="STV" pitchFamily="2" charset="-78"/>
            </a:endParaRPr>
          </a:p>
        </p:txBody>
      </p:sp>
      <p:sp>
        <p:nvSpPr>
          <p:cNvPr id="120" name="TextBox 119">
            <a:extLst>
              <a:ext uri="{FF2B5EF4-FFF2-40B4-BE49-F238E27FC236}">
                <a16:creationId xmlns:a16="http://schemas.microsoft.com/office/drawing/2014/main" id="{C9FD21A6-1E6A-2804-170C-3AE2CE436C16}"/>
              </a:ext>
            </a:extLst>
          </p:cNvPr>
          <p:cNvSpPr txBox="1"/>
          <p:nvPr/>
        </p:nvSpPr>
        <p:spPr>
          <a:xfrm>
            <a:off x="1249287" y="3076478"/>
            <a:ext cx="995928" cy="388696"/>
          </a:xfrm>
          <a:prstGeom prst="rect">
            <a:avLst/>
          </a:prstGeom>
          <a:noFill/>
        </p:spPr>
        <p:txBody>
          <a:bodyPr wrap="square">
            <a:spAutoFit/>
          </a:bodyPr>
          <a:lstStyle/>
          <a:p>
            <a:pPr algn="ctr" rtl="1">
              <a:lnSpc>
                <a:spcPct val="107000"/>
              </a:lnSpc>
              <a:spcAft>
                <a:spcPts val="800"/>
              </a:spcAft>
              <a:tabLst>
                <a:tab pos="915670" algn="l"/>
              </a:tabLst>
            </a:pPr>
            <a:r>
              <a:rPr lang="en-US" b="1" dirty="0">
                <a:solidFill>
                  <a:srgbClr val="C00000"/>
                </a:solidFill>
                <a:cs typeface="STV" pitchFamily="2" charset="-78"/>
              </a:rPr>
              <a:t>195</a:t>
            </a:r>
            <a:endParaRPr lang="en-CA" b="1" dirty="0">
              <a:solidFill>
                <a:srgbClr val="C00000"/>
              </a:solidFill>
              <a:cs typeface="STV" pitchFamily="2" charset="-78"/>
            </a:endParaRPr>
          </a:p>
        </p:txBody>
      </p:sp>
      <p:sp>
        <p:nvSpPr>
          <p:cNvPr id="121" name="TextBox 120">
            <a:extLst>
              <a:ext uri="{FF2B5EF4-FFF2-40B4-BE49-F238E27FC236}">
                <a16:creationId xmlns:a16="http://schemas.microsoft.com/office/drawing/2014/main" id="{96FE5C75-D54C-B82A-F4CB-EEC0FFA3C523}"/>
              </a:ext>
            </a:extLst>
          </p:cNvPr>
          <p:cNvSpPr txBox="1"/>
          <p:nvPr/>
        </p:nvSpPr>
        <p:spPr>
          <a:xfrm>
            <a:off x="440905" y="3076478"/>
            <a:ext cx="995928" cy="388696"/>
          </a:xfrm>
          <a:prstGeom prst="rect">
            <a:avLst/>
          </a:prstGeom>
          <a:noFill/>
        </p:spPr>
        <p:txBody>
          <a:bodyPr wrap="square">
            <a:spAutoFit/>
          </a:bodyPr>
          <a:lstStyle/>
          <a:p>
            <a:pPr algn="ctr" rtl="1">
              <a:lnSpc>
                <a:spcPct val="107000"/>
              </a:lnSpc>
              <a:spcAft>
                <a:spcPts val="800"/>
              </a:spcAft>
              <a:tabLst>
                <a:tab pos="915670" algn="l"/>
              </a:tabLst>
            </a:pPr>
            <a:r>
              <a:rPr lang="en-US" b="1" dirty="0">
                <a:solidFill>
                  <a:srgbClr val="C00000"/>
                </a:solidFill>
                <a:cs typeface="STV" pitchFamily="2" charset="-78"/>
              </a:rPr>
              <a:t>48.75</a:t>
            </a:r>
            <a:r>
              <a:rPr lang="ar-SA" b="1" dirty="0">
                <a:solidFill>
                  <a:srgbClr val="C00000"/>
                </a:solidFill>
                <a:cs typeface="STV" pitchFamily="2" charset="-78"/>
              </a:rPr>
              <a:t>٪</a:t>
            </a:r>
            <a:endParaRPr lang="en-CA" b="1" dirty="0">
              <a:solidFill>
                <a:srgbClr val="C00000"/>
              </a:solidFill>
              <a:cs typeface="STV" pitchFamily="2" charset="-78"/>
            </a:endParaRPr>
          </a:p>
        </p:txBody>
      </p:sp>
      <p:sp>
        <p:nvSpPr>
          <p:cNvPr id="122" name="TextBox 121">
            <a:extLst>
              <a:ext uri="{FF2B5EF4-FFF2-40B4-BE49-F238E27FC236}">
                <a16:creationId xmlns:a16="http://schemas.microsoft.com/office/drawing/2014/main" id="{18E90E2D-D3AC-8493-9960-9DC18A54626A}"/>
              </a:ext>
            </a:extLst>
          </p:cNvPr>
          <p:cNvSpPr txBox="1"/>
          <p:nvPr/>
        </p:nvSpPr>
        <p:spPr>
          <a:xfrm>
            <a:off x="1249287" y="2136152"/>
            <a:ext cx="995928" cy="388696"/>
          </a:xfrm>
          <a:prstGeom prst="rect">
            <a:avLst/>
          </a:prstGeom>
          <a:noFill/>
        </p:spPr>
        <p:txBody>
          <a:bodyPr wrap="square">
            <a:spAutoFit/>
          </a:bodyPr>
          <a:lstStyle/>
          <a:p>
            <a:pPr algn="ctr" rtl="1">
              <a:lnSpc>
                <a:spcPct val="107000"/>
              </a:lnSpc>
              <a:spcAft>
                <a:spcPts val="800"/>
              </a:spcAft>
              <a:tabLst>
                <a:tab pos="915670" algn="l"/>
              </a:tabLst>
            </a:pPr>
            <a:r>
              <a:rPr lang="ar-SA" b="1" dirty="0">
                <a:solidFill>
                  <a:srgbClr val="C00000"/>
                </a:solidFill>
                <a:cs typeface="STV" pitchFamily="2" charset="-78"/>
              </a:rPr>
              <a:t>٢٦٠</a:t>
            </a:r>
            <a:endParaRPr lang="en-CA" b="1" dirty="0">
              <a:solidFill>
                <a:srgbClr val="C00000"/>
              </a:solidFill>
              <a:cs typeface="STV" pitchFamily="2" charset="-78"/>
            </a:endParaRPr>
          </a:p>
        </p:txBody>
      </p:sp>
      <p:sp>
        <p:nvSpPr>
          <p:cNvPr id="123" name="TextBox 122">
            <a:extLst>
              <a:ext uri="{FF2B5EF4-FFF2-40B4-BE49-F238E27FC236}">
                <a16:creationId xmlns:a16="http://schemas.microsoft.com/office/drawing/2014/main" id="{1DB6C559-DD52-0A7E-CE1A-E3BCD10C1AA8}"/>
              </a:ext>
            </a:extLst>
          </p:cNvPr>
          <p:cNvSpPr txBox="1"/>
          <p:nvPr/>
        </p:nvSpPr>
        <p:spPr>
          <a:xfrm>
            <a:off x="440905" y="2136152"/>
            <a:ext cx="995928" cy="388696"/>
          </a:xfrm>
          <a:prstGeom prst="rect">
            <a:avLst/>
          </a:prstGeom>
          <a:noFill/>
        </p:spPr>
        <p:txBody>
          <a:bodyPr wrap="square">
            <a:spAutoFit/>
          </a:bodyPr>
          <a:lstStyle/>
          <a:p>
            <a:pPr algn="ctr" rtl="1">
              <a:lnSpc>
                <a:spcPct val="107000"/>
              </a:lnSpc>
              <a:spcAft>
                <a:spcPts val="800"/>
              </a:spcAft>
              <a:tabLst>
                <a:tab pos="915670" algn="l"/>
              </a:tabLst>
            </a:pPr>
            <a:r>
              <a:rPr lang="ar-SA" b="1" dirty="0">
                <a:solidFill>
                  <a:srgbClr val="C00000"/>
                </a:solidFill>
                <a:cs typeface="STV" pitchFamily="2" charset="-78"/>
              </a:rPr>
              <a:t>٦٥٪</a:t>
            </a:r>
            <a:endParaRPr lang="en-CA" b="1" dirty="0">
              <a:solidFill>
                <a:srgbClr val="C00000"/>
              </a:solidFill>
              <a:cs typeface="STV" pitchFamily="2" charset="-78"/>
            </a:endParaRPr>
          </a:p>
        </p:txBody>
      </p:sp>
      <p:sp>
        <p:nvSpPr>
          <p:cNvPr id="125" name="TextBox 124">
            <a:extLst>
              <a:ext uri="{FF2B5EF4-FFF2-40B4-BE49-F238E27FC236}">
                <a16:creationId xmlns:a16="http://schemas.microsoft.com/office/drawing/2014/main" id="{E9286E74-6DCD-0636-F5AA-259EF08F5F8F}"/>
              </a:ext>
            </a:extLst>
          </p:cNvPr>
          <p:cNvSpPr txBox="1"/>
          <p:nvPr/>
        </p:nvSpPr>
        <p:spPr>
          <a:xfrm>
            <a:off x="1249287" y="1497034"/>
            <a:ext cx="861821" cy="322845"/>
          </a:xfrm>
          <a:prstGeom prst="rect">
            <a:avLst/>
          </a:prstGeom>
          <a:noFill/>
        </p:spPr>
        <p:txBody>
          <a:bodyPr wrap="square">
            <a:spAutoFit/>
          </a:bodyPr>
          <a:lstStyle/>
          <a:p>
            <a:pPr marL="0" algn="r" defTabSz="914400" rtl="0" eaLnBrk="1" latinLnBrk="0" hangingPunct="1">
              <a:lnSpc>
                <a:spcPct val="107000"/>
              </a:lnSpc>
              <a:spcAft>
                <a:spcPts val="800"/>
              </a:spcAft>
              <a:tabLst>
                <a:tab pos="915670" algn="l"/>
              </a:tabLst>
            </a:pPr>
            <a:r>
              <a:rPr lang="ar-SA" sz="1400" b="1" dirty="0">
                <a:solidFill>
                  <a:schemeClr val="tx1">
                    <a:lumMod val="65000"/>
                    <a:lumOff val="35000"/>
                  </a:schemeClr>
                </a:solidFill>
                <a:latin typeface="Calibri" panose="020F0502020204030204" pitchFamily="34" charset="0"/>
                <a:ea typeface="Calibri" panose="020F0502020204030204" pitchFamily="34" charset="0"/>
                <a:cs typeface="STV" pitchFamily="2" charset="-78"/>
              </a:rPr>
              <a:t>المجموع</a:t>
            </a:r>
            <a:endParaRPr lang="en-CA" sz="11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endParaRPr>
          </a:p>
        </p:txBody>
      </p:sp>
      <p:sp>
        <p:nvSpPr>
          <p:cNvPr id="126" name="TextBox 125">
            <a:extLst>
              <a:ext uri="{FF2B5EF4-FFF2-40B4-BE49-F238E27FC236}">
                <a16:creationId xmlns:a16="http://schemas.microsoft.com/office/drawing/2014/main" id="{6C63EE86-CF08-DDB1-D214-0EE09C06446A}"/>
              </a:ext>
            </a:extLst>
          </p:cNvPr>
          <p:cNvSpPr txBox="1"/>
          <p:nvPr/>
        </p:nvSpPr>
        <p:spPr>
          <a:xfrm>
            <a:off x="540431" y="1497034"/>
            <a:ext cx="749043" cy="531556"/>
          </a:xfrm>
          <a:prstGeom prst="rect">
            <a:avLst/>
          </a:prstGeom>
          <a:noFill/>
        </p:spPr>
        <p:txBody>
          <a:bodyPr wrap="square">
            <a:spAutoFit/>
          </a:bodyPr>
          <a:lstStyle/>
          <a:p>
            <a:pPr marL="0" algn="ctr" defTabSz="914400" rtl="0" eaLnBrk="1" latinLnBrk="0" hangingPunct="1">
              <a:lnSpc>
                <a:spcPct val="75000"/>
              </a:lnSpc>
              <a:spcAft>
                <a:spcPts val="800"/>
              </a:spcAft>
              <a:tabLst>
                <a:tab pos="915670" algn="l"/>
              </a:tabLst>
            </a:pPr>
            <a:r>
              <a:rPr lang="ar-SA" sz="1400" b="1" dirty="0">
                <a:solidFill>
                  <a:schemeClr val="tx1">
                    <a:lumMod val="65000"/>
                    <a:lumOff val="35000"/>
                  </a:schemeClr>
                </a:solidFill>
                <a:latin typeface="Calibri" panose="020F0502020204030204" pitchFamily="34" charset="0"/>
                <a:ea typeface="Calibri" panose="020F0502020204030204" pitchFamily="34" charset="0"/>
                <a:cs typeface="STV" pitchFamily="2" charset="-78"/>
              </a:rPr>
              <a:t>النسبة</a:t>
            </a:r>
          </a:p>
          <a:p>
            <a:pPr marL="0" algn="ctr" defTabSz="914400" rtl="0" eaLnBrk="1" latinLnBrk="0" hangingPunct="1">
              <a:lnSpc>
                <a:spcPct val="75000"/>
              </a:lnSpc>
              <a:spcAft>
                <a:spcPts val="800"/>
              </a:spcAft>
              <a:tabLst>
                <a:tab pos="915670" algn="l"/>
              </a:tabLst>
            </a:pPr>
            <a:r>
              <a:rPr lang="ar-SA" sz="14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rPr>
              <a:t>المئوية</a:t>
            </a:r>
            <a:endParaRPr lang="en-CA" sz="1100" b="1" i="0" dirty="0">
              <a:solidFill>
                <a:schemeClr val="tx1">
                  <a:lumMod val="65000"/>
                  <a:lumOff val="35000"/>
                </a:schemeClr>
              </a:solidFill>
              <a:effectLst/>
              <a:latin typeface="Calibri" panose="020F0502020204030204" pitchFamily="34" charset="0"/>
              <a:ea typeface="Calibri" panose="020F0502020204030204" pitchFamily="34" charset="0"/>
              <a:cs typeface="STV" pitchFamily="2" charset="-78"/>
            </a:endParaRPr>
          </a:p>
        </p:txBody>
      </p:sp>
      <p:cxnSp>
        <p:nvCxnSpPr>
          <p:cNvPr id="127" name="Straight Connector 126">
            <a:extLst>
              <a:ext uri="{FF2B5EF4-FFF2-40B4-BE49-F238E27FC236}">
                <a16:creationId xmlns:a16="http://schemas.microsoft.com/office/drawing/2014/main" id="{DE4BA8E8-3E65-9373-0C35-08BE5E692A69}"/>
              </a:ext>
            </a:extLst>
          </p:cNvPr>
          <p:cNvCxnSpPr>
            <a:cxnSpLocks/>
          </p:cNvCxnSpPr>
          <p:nvPr/>
        </p:nvCxnSpPr>
        <p:spPr>
          <a:xfrm>
            <a:off x="1324114" y="1497034"/>
            <a:ext cx="0" cy="3360740"/>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1BE838D-F0D9-A57B-4CDD-F965374EF99B}"/>
              </a:ext>
            </a:extLst>
          </p:cNvPr>
          <p:cNvCxnSpPr>
            <a:cxnSpLocks/>
          </p:cNvCxnSpPr>
          <p:nvPr/>
        </p:nvCxnSpPr>
        <p:spPr>
          <a:xfrm>
            <a:off x="527892" y="4857774"/>
            <a:ext cx="2529321" cy="0"/>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8028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19</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id="{BA48365E-5976-23C8-628E-A36B0ABF2981}"/>
              </a:ext>
            </a:extLst>
          </p:cNvPr>
          <p:cNvSpPr/>
          <p:nvPr/>
        </p:nvSpPr>
        <p:spPr>
          <a:xfrm>
            <a:off x="4974262" y="334981"/>
            <a:ext cx="2488694"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5397500" y="389176"/>
            <a:ext cx="1642218"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أولويات التنفيذ</a:t>
            </a:r>
          </a:p>
        </p:txBody>
      </p:sp>
      <p:graphicFrame>
        <p:nvGraphicFramePr>
          <p:cNvPr id="2" name="Table 5">
            <a:extLst>
              <a:ext uri="{FF2B5EF4-FFF2-40B4-BE49-F238E27FC236}">
                <a16:creationId xmlns:a16="http://schemas.microsoft.com/office/drawing/2014/main" id="{DE517389-B0F8-F855-6081-C0D7B4F92B54}"/>
              </a:ext>
            </a:extLst>
          </p:cNvPr>
          <p:cNvGraphicFramePr>
            <a:graphicFrameLocks noGrp="1"/>
          </p:cNvGraphicFramePr>
          <p:nvPr>
            <p:extLst>
              <p:ext uri="{D42A27DB-BD31-4B8C-83A1-F6EECF244321}">
                <p14:modId xmlns:p14="http://schemas.microsoft.com/office/powerpoint/2010/main" val="3803402590"/>
              </p:ext>
            </p:extLst>
          </p:nvPr>
        </p:nvGraphicFramePr>
        <p:xfrm>
          <a:off x="1410591" y="1036615"/>
          <a:ext cx="9616036" cy="5486404"/>
        </p:xfrm>
        <a:graphic>
          <a:graphicData uri="http://schemas.openxmlformats.org/drawingml/2006/table">
            <a:tbl>
              <a:tblPr rtl="1" firstRow="1" bandRow="1">
                <a:effectLst/>
                <a:tableStyleId>{5FD0F851-EC5A-4D38-B0AD-8093EC10F338}</a:tableStyleId>
              </a:tblPr>
              <a:tblGrid>
                <a:gridCol w="9616036">
                  <a:extLst>
                    <a:ext uri="{9D8B030D-6E8A-4147-A177-3AD203B41FA5}">
                      <a16:colId xmlns:a16="http://schemas.microsoft.com/office/drawing/2014/main" val="3775781639"/>
                    </a:ext>
                  </a:extLst>
                </a:gridCol>
              </a:tblGrid>
              <a:tr h="465600">
                <a:tc>
                  <a:txBody>
                    <a:bodyPr/>
                    <a:lstStyle/>
                    <a:p>
                      <a:pPr algn="ctr" rtl="1">
                        <a:lnSpc>
                          <a:spcPct val="107000"/>
                        </a:lnSpc>
                        <a:spcAft>
                          <a:spcPts val="800"/>
                        </a:spcAft>
                      </a:pPr>
                      <a:r>
                        <a:rPr lang="ar-KW" sz="2000" b="1" i="0" dirty="0">
                          <a:solidFill>
                            <a:schemeClr val="bg1"/>
                          </a:solidFill>
                          <a:effectLst/>
                          <a:latin typeface="STV" pitchFamily="2" charset="-78"/>
                          <a:ea typeface="Times New Roman" panose="02020603050405020304" pitchFamily="18" charset="0"/>
                          <a:cs typeface="STV" pitchFamily="2" charset="-78"/>
                        </a:rPr>
                        <a:t>الرب</a:t>
                      </a:r>
                      <a:r>
                        <a:rPr lang="ar-SA" sz="2000" b="1" i="0" dirty="0">
                          <a:solidFill>
                            <a:schemeClr val="bg1"/>
                          </a:solidFill>
                          <a:effectLst/>
                          <a:latin typeface="STV" pitchFamily="2" charset="-78"/>
                          <a:ea typeface="Times New Roman" panose="02020603050405020304" pitchFamily="18" charset="0"/>
                          <a:cs typeface="STV" pitchFamily="2" charset="-78"/>
                        </a:rPr>
                        <a:t>ـ</a:t>
                      </a:r>
                      <a:r>
                        <a:rPr lang="ar-KW" sz="2000" b="1" i="0" dirty="0">
                          <a:solidFill>
                            <a:schemeClr val="bg1"/>
                          </a:solidFill>
                          <a:effectLst/>
                          <a:latin typeface="STV" pitchFamily="2" charset="-78"/>
                          <a:ea typeface="Times New Roman" panose="02020603050405020304" pitchFamily="18" charset="0"/>
                          <a:cs typeface="STV" pitchFamily="2" charset="-78"/>
                        </a:rPr>
                        <a:t>ع الثانـي</a:t>
                      </a:r>
                      <a:endParaRPr lang="en-CA" sz="1400" b="1" i="0" dirty="0">
                        <a:solidFill>
                          <a:schemeClr val="bg1"/>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E79AC"/>
                    </a:solidFill>
                  </a:tcPr>
                </a:tc>
                <a:extLst>
                  <a:ext uri="{0D108BD9-81ED-4DB2-BD59-A6C34878D82A}">
                    <a16:rowId xmlns:a16="http://schemas.microsoft.com/office/drawing/2014/main" val="2238651437"/>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تعد إدارة التطوير الإداري والتدريب ورش تدريبية على الحوكمة واليات تطبيقه.</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396999"/>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اعداد حملة إعلامية من قبل إدارة الاعلام للتعرف على مفهوم الحوكمة.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3949"/>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تدريب وتوعية الموظفين والاتحادات والمؤسسات والجهات الشريكة بالحوكمة الرياضية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795162"/>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نشر وسيلة التواصل بالمسئولين عبر الموقع الالكتروني</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888949"/>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تعرض إدارة التخطيط الاستراتيجي برامج وخطط الهيئة على الموقع الالكتروني</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510536"/>
                  </a:ext>
                </a:extLst>
              </a:tr>
              <a:tr h="575300">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تعد إدارة التخطيط الاستراتيجي    الاحصائيات وبيانات الهيئة  وتوفير نظام معلومات إدارية قادر على  تغير البيانات اللازمة لصنع القرارات اللازمة وادراجها على الموقع الالكتروني</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437642"/>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تعمم دارة التخطيط الاستراتيجي الخطة  الاستراتيجية للهيئة على العاملين في الهيئة وتدرجها على الموقع الالكتروني</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953282"/>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تعد ادارة الشئون المالية تقارير الموازنة والمراجعة وتدرجها على الموقع الالكتروني للهيئة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203885"/>
                  </a:ext>
                </a:extLst>
              </a:tr>
              <a:tr h="317536">
                <a:tc>
                  <a:txBody>
                    <a:bodyPr/>
                    <a:lstStyle/>
                    <a:p>
                      <a:pPr marL="228600"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تكمل إدارة مكتب المدير العام نظام لمتابعة  الشكاوي</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203846"/>
                  </a:ext>
                </a:extLst>
              </a:tr>
              <a:tr h="317536">
                <a:tc>
                  <a:txBody>
                    <a:bodyPr/>
                    <a:lstStyle/>
                    <a:p>
                      <a:pPr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تعد إدارة التطوير الإداري ورش تدريبية خاصة بميثاق السلوك الأخلاقي للهيئة.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90731"/>
                  </a:ext>
                </a:extLst>
              </a:tr>
              <a:tr h="317536">
                <a:tc>
                  <a:txBody>
                    <a:bodyPr/>
                    <a:lstStyle/>
                    <a:p>
                      <a:pPr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تنشر الإدارة القانونية النتائج الخاصة بالتحقيقات بكل حيادية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415794"/>
                  </a:ext>
                </a:extLst>
              </a:tr>
              <a:tr h="317536">
                <a:tc>
                  <a:txBody>
                    <a:bodyPr/>
                    <a:lstStyle/>
                    <a:p>
                      <a:pPr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تعد إدارة التخطيط الاستراتيجي نظام لقياس مدى الرضا عن خدمات الهيئة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39518"/>
                  </a:ext>
                </a:extLst>
              </a:tr>
              <a:tr h="317536">
                <a:tc>
                  <a:txBody>
                    <a:bodyPr/>
                    <a:lstStyle/>
                    <a:p>
                      <a:pPr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تنشر إدارة الموارد البشرية نتائج التظلمات على الموقع الالكتروني للهيئة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073133"/>
                  </a:ext>
                </a:extLst>
              </a:tr>
              <a:tr h="317536">
                <a:tc>
                  <a:txBody>
                    <a:bodyPr/>
                    <a:lstStyle/>
                    <a:p>
                      <a:pPr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تدرج امانة السر الدليل الاجرائي لأعمال مجلس الإدارة على الموقع الإلكتروني للهيئة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178012"/>
                  </a:ext>
                </a:extLst>
              </a:tr>
              <a:tr h="317536">
                <a:tc>
                  <a:txBody>
                    <a:bodyPr/>
                    <a:lstStyle/>
                    <a:p>
                      <a:pPr algn="ctr" rtl="1">
                        <a:lnSpc>
                          <a:spcPct val="107000"/>
                        </a:lnSpc>
                        <a:spcAft>
                          <a:spcPts val="800"/>
                        </a:spcAft>
                      </a:pPr>
                      <a:r>
                        <a:rPr lang="ar-KW" sz="1400" b="1" i="0" dirty="0">
                          <a:solidFill>
                            <a:srgbClr val="0E79AC"/>
                          </a:solidFill>
                          <a:effectLst/>
                          <a:latin typeface="STV" pitchFamily="2" charset="-78"/>
                          <a:ea typeface="Times New Roman" panose="02020603050405020304" pitchFamily="18" charset="0"/>
                          <a:cs typeface="STV" pitchFamily="2" charset="-78"/>
                        </a:rPr>
                        <a:t>تدرج أمانة السر اجتماعات مجلس الإدارة على الموقع الالكتروني بما لا يخالف السرية</a:t>
                      </a:r>
                      <a:endParaRPr lang="en-CA" sz="11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192827"/>
                  </a:ext>
                </a:extLst>
              </a:tr>
            </a:tbl>
          </a:graphicData>
        </a:graphic>
      </p:graphicFrame>
    </p:spTree>
    <p:extLst>
      <p:ext uri="{BB962C8B-B14F-4D97-AF65-F5344CB8AC3E}">
        <p14:creationId xmlns:p14="http://schemas.microsoft.com/office/powerpoint/2010/main" val="131988215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EC2F564A-C9D6-6FE4-D93A-342167229032}"/>
              </a:ext>
            </a:extLst>
          </p:cNvPr>
          <p:cNvGraphicFramePr>
            <a:graphicFrameLocks noGrp="1"/>
          </p:cNvGraphicFramePr>
          <p:nvPr>
            <p:extLst>
              <p:ext uri="{D42A27DB-BD31-4B8C-83A1-F6EECF244321}">
                <p14:modId xmlns:p14="http://schemas.microsoft.com/office/powerpoint/2010/main" val="2687993427"/>
              </p:ext>
            </p:extLst>
          </p:nvPr>
        </p:nvGraphicFramePr>
        <p:xfrm>
          <a:off x="2116396" y="342367"/>
          <a:ext cx="7207455" cy="5973715"/>
        </p:xfrm>
        <a:graphic>
          <a:graphicData uri="http://schemas.openxmlformats.org/drawingml/2006/table">
            <a:tbl>
              <a:tblPr rtl="1" firstRow="1" bandRow="1">
                <a:effectLst/>
                <a:tableStyleId>{5FD0F851-EC5A-4D38-B0AD-8093EC10F338}</a:tableStyleId>
              </a:tblPr>
              <a:tblGrid>
                <a:gridCol w="4810212">
                  <a:extLst>
                    <a:ext uri="{9D8B030D-6E8A-4147-A177-3AD203B41FA5}">
                      <a16:colId xmlns:a16="http://schemas.microsoft.com/office/drawing/2014/main" val="3775781639"/>
                    </a:ext>
                  </a:extLst>
                </a:gridCol>
                <a:gridCol w="2397243">
                  <a:extLst>
                    <a:ext uri="{9D8B030D-6E8A-4147-A177-3AD203B41FA5}">
                      <a16:colId xmlns:a16="http://schemas.microsoft.com/office/drawing/2014/main" val="233832555"/>
                    </a:ext>
                  </a:extLst>
                </a:gridCol>
              </a:tblGrid>
              <a:tr h="397272">
                <a:tc>
                  <a:txBody>
                    <a:bodyPr/>
                    <a:lstStyle/>
                    <a:p>
                      <a:pPr algn="ctr" rtl="1">
                        <a:lnSpc>
                          <a:spcPct val="107000"/>
                        </a:lnSpc>
                        <a:spcAft>
                          <a:spcPts val="800"/>
                        </a:spcAft>
                      </a:pPr>
                      <a:r>
                        <a:rPr lang="ar-SA" sz="1600" b="1" i="0" dirty="0">
                          <a:solidFill>
                            <a:schemeClr val="bg1"/>
                          </a:solidFill>
                          <a:effectLst/>
                          <a:latin typeface="STV" pitchFamily="2" charset="-78"/>
                          <a:ea typeface="Calibri" panose="020F0502020204030204" pitchFamily="34" charset="0"/>
                          <a:cs typeface="STV" pitchFamily="2" charset="-78"/>
                        </a:rPr>
                        <a:t>الموضوع </a:t>
                      </a:r>
                      <a:endParaRPr lang="en-CA" sz="1600" b="1" i="0" dirty="0">
                        <a:solidFill>
                          <a:schemeClr val="bg1"/>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E79AC"/>
                    </a:solidFill>
                  </a:tcPr>
                </a:tc>
                <a:tc>
                  <a:txBody>
                    <a:bodyPr/>
                    <a:lstStyle/>
                    <a:p>
                      <a:pPr algn="ctr" rtl="1">
                        <a:lnSpc>
                          <a:spcPct val="107000"/>
                        </a:lnSpc>
                        <a:spcAft>
                          <a:spcPts val="800"/>
                        </a:spcAft>
                      </a:pPr>
                      <a:r>
                        <a:rPr lang="ar-SA" sz="1200" b="1" i="0" dirty="0">
                          <a:solidFill>
                            <a:schemeClr val="bg1"/>
                          </a:solidFill>
                          <a:effectLst/>
                          <a:latin typeface="STV" pitchFamily="2" charset="-78"/>
                          <a:ea typeface="Calibri" panose="020F0502020204030204" pitchFamily="34" charset="0"/>
                          <a:cs typeface="STV" pitchFamily="2" charset="-78"/>
                        </a:rPr>
                        <a:t>الصفحة </a:t>
                      </a:r>
                      <a:endParaRPr lang="en-CA" sz="1100" b="1" i="0" dirty="0">
                        <a:solidFill>
                          <a:schemeClr val="bg1"/>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E79AC"/>
                    </a:solidFill>
                  </a:tcPr>
                </a:tc>
                <a:extLst>
                  <a:ext uri="{0D108BD9-81ED-4DB2-BD59-A6C34878D82A}">
                    <a16:rowId xmlns:a16="http://schemas.microsoft.com/office/drawing/2014/main" val="2238651437"/>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المقدمة</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3</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396999"/>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أهدافنا من  الحوكمة</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4</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3949"/>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أهمية الحوكمة</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5</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795162"/>
                  </a:ext>
                </a:extLst>
              </a:tr>
              <a:tr h="248086">
                <a:tc>
                  <a:txBody>
                    <a:bodyPr/>
                    <a:lstStyle/>
                    <a:p>
                      <a:pPr algn="ctr" rtl="1">
                        <a:lnSpc>
                          <a:spcPct val="107000"/>
                        </a:lnSpc>
                        <a:spcAft>
                          <a:spcPts val="800"/>
                        </a:spcAft>
                      </a:pPr>
                      <a:r>
                        <a:rPr lang="ar-SA" sz="1500" b="1" i="0" dirty="0" err="1">
                          <a:solidFill>
                            <a:srgbClr val="0E79AC"/>
                          </a:solidFill>
                          <a:effectLst/>
                          <a:latin typeface="STV" pitchFamily="2" charset="-78"/>
                          <a:ea typeface="Calibri" panose="020F0502020204030204" pitchFamily="34" charset="0"/>
                          <a:cs typeface="STV" pitchFamily="2" charset="-78"/>
                        </a:rPr>
                        <a:t>مباديء</a:t>
                      </a:r>
                      <a:r>
                        <a:rPr lang="ar-SA" sz="1500" b="1" i="0" dirty="0">
                          <a:solidFill>
                            <a:srgbClr val="0E79AC"/>
                          </a:solidFill>
                          <a:effectLst/>
                          <a:latin typeface="STV" pitchFamily="2" charset="-78"/>
                          <a:ea typeface="Calibri" panose="020F0502020204030204" pitchFamily="34" charset="0"/>
                          <a:cs typeface="STV" pitchFamily="2" charset="-78"/>
                        </a:rPr>
                        <a:t> الحوكمة</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6</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888949"/>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الشفافية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7</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510536"/>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المساءلة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8</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437642"/>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النزاهة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9</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953282"/>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المشاركة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10</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203885"/>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العدالة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11</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203846"/>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الاستدامة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12</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90731"/>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التصنيف والتقييم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14</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415794"/>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الفترات الزمنية للجنة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15</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39518"/>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مصفوفة التقييم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16</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073133"/>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جدول قياس الاوزان والنسب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17</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178012"/>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جدول أولويات التنفيذ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1٩</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192827"/>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المرفقات </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٢٠</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818240"/>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الميثاق الأخلاقي للعاملين في الهيئة العامة للرياضة</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٢١</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645291"/>
                  </a:ext>
                </a:extLst>
              </a:tr>
              <a:tr h="248086">
                <a:tc>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lang="ar-SA" sz="1500" b="1" i="0" dirty="0">
                          <a:solidFill>
                            <a:srgbClr val="0E79AC"/>
                          </a:solidFill>
                          <a:effectLst/>
                          <a:latin typeface="STV" pitchFamily="2" charset="-78"/>
                          <a:ea typeface="Calibri" panose="020F0502020204030204" pitchFamily="34" charset="0"/>
                          <a:cs typeface="STV" pitchFamily="2" charset="-78"/>
                        </a:rPr>
                        <a:t>نموذج تقييم حالة العناصر</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٢٢</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247849"/>
                  </a:ext>
                </a:extLst>
              </a:tr>
              <a:tr h="248086">
                <a:tc>
                  <a:txBody>
                    <a:bodyPr/>
                    <a:lstStyle/>
                    <a:p>
                      <a:pPr algn="ctr" rtl="1">
                        <a:lnSpc>
                          <a:spcPct val="107000"/>
                        </a:lnSpc>
                        <a:spcAft>
                          <a:spcPts val="800"/>
                        </a:spcAft>
                      </a:pPr>
                      <a:r>
                        <a:rPr lang="ar-SA" sz="1500" b="1" i="0" dirty="0">
                          <a:solidFill>
                            <a:srgbClr val="0E79AC"/>
                          </a:solidFill>
                          <a:effectLst/>
                          <a:latin typeface="STV" pitchFamily="2" charset="-78"/>
                          <a:ea typeface="Calibri" panose="020F0502020204030204" pitchFamily="34" charset="0"/>
                          <a:cs typeface="STV" pitchFamily="2" charset="-78"/>
                        </a:rPr>
                        <a:t>أداة التقييم المؤسسي في الهيئة العامة للرياضة</a:t>
                      </a:r>
                      <a:endParaRPr lang="en-CA" sz="15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800" b="1" i="0" dirty="0">
                          <a:solidFill>
                            <a:srgbClr val="0E79AC"/>
                          </a:solidFill>
                          <a:effectLst/>
                          <a:latin typeface="STV" pitchFamily="2" charset="-78"/>
                          <a:ea typeface="Calibri" panose="020F0502020204030204" pitchFamily="34" charset="0"/>
                          <a:cs typeface="STV" pitchFamily="2" charset="-78"/>
                        </a:rPr>
                        <a:t>٢٣</a:t>
                      </a:r>
                      <a:endParaRPr lang="en-CA" sz="1600" b="1" i="0" dirty="0">
                        <a:solidFill>
                          <a:srgbClr val="0E79AC"/>
                        </a:solidFill>
                        <a:effectLst/>
                        <a:latin typeface="STV" pitchFamily="2" charset="-78"/>
                        <a:ea typeface="Calibri" panose="020F0502020204030204" pitchFamily="34" charset="0"/>
                        <a:cs typeface="STV" pitchFamily="2" charset="-78"/>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447283"/>
                  </a:ext>
                </a:extLst>
              </a:tr>
            </a:tbl>
          </a:graphicData>
        </a:graphic>
      </p:graphicFrame>
      <p:sp>
        <p:nvSpPr>
          <p:cNvPr id="9" name="Parallelogram 8">
            <a:extLst>
              <a:ext uri="{FF2B5EF4-FFF2-40B4-BE49-F238E27FC236}">
                <a16:creationId xmlns:a16="http://schemas.microsoft.com/office/drawing/2014/main" id="{EA1302DD-EAE9-33BC-8E22-15B31785DDCF}"/>
              </a:ext>
            </a:extLst>
          </p:cNvPr>
          <p:cNvSpPr/>
          <p:nvPr/>
        </p:nvSpPr>
        <p:spPr>
          <a:xfrm>
            <a:off x="9791191" y="746245"/>
            <a:ext cx="1969695" cy="2682755"/>
          </a:xfrm>
          <a:prstGeom prst="parallelogram">
            <a:avLst/>
          </a:prstGeom>
          <a:solidFill>
            <a:schemeClr val="bg1">
              <a:lumMod val="85000"/>
              <a:alpha val="670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1" name="Parallelogram 10">
            <a:extLst>
              <a:ext uri="{FF2B5EF4-FFF2-40B4-BE49-F238E27FC236}">
                <a16:creationId xmlns:a16="http://schemas.microsoft.com/office/drawing/2014/main" id="{BC2164F8-6453-1CD2-C750-EF1F5E588A41}"/>
              </a:ext>
            </a:extLst>
          </p:cNvPr>
          <p:cNvSpPr/>
          <p:nvPr/>
        </p:nvSpPr>
        <p:spPr>
          <a:xfrm>
            <a:off x="10191317" y="-615899"/>
            <a:ext cx="2405136" cy="3746810"/>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7" name="TextBox 16">
            <a:extLst>
              <a:ext uri="{FF2B5EF4-FFF2-40B4-BE49-F238E27FC236}">
                <a16:creationId xmlns:a16="http://schemas.microsoft.com/office/drawing/2014/main" id="{AF32BFDC-C94C-78DA-DAF5-21FB97E77E1F}"/>
              </a:ext>
            </a:extLst>
          </p:cNvPr>
          <p:cNvSpPr txBox="1"/>
          <p:nvPr/>
        </p:nvSpPr>
        <p:spPr>
          <a:xfrm>
            <a:off x="10470460" y="2448134"/>
            <a:ext cx="1563567" cy="461665"/>
          </a:xfrm>
          <a:prstGeom prst="rect">
            <a:avLst/>
          </a:prstGeom>
          <a:noFill/>
        </p:spPr>
        <p:txBody>
          <a:bodyPr wrap="square">
            <a:spAutoFit/>
          </a:bodyPr>
          <a:lstStyle/>
          <a:p>
            <a:r>
              <a:rPr lang="ar-SA" sz="2400" b="1" dirty="0">
                <a:solidFill>
                  <a:schemeClr val="bg1"/>
                </a:solidFill>
                <a:latin typeface="STV" pitchFamily="2" charset="-78"/>
                <a:cs typeface="STV" pitchFamily="2" charset="-78"/>
              </a:rPr>
              <a:t>المحتويات</a:t>
            </a:r>
          </a:p>
        </p:txBody>
      </p:sp>
    </p:spTree>
    <p:extLst>
      <p:ext uri="{BB962C8B-B14F-4D97-AF65-F5344CB8AC3E}">
        <p14:creationId xmlns:p14="http://schemas.microsoft.com/office/powerpoint/2010/main" val="22403591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20</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id="{BA48365E-5976-23C8-628E-A36B0ABF2981}"/>
              </a:ext>
            </a:extLst>
          </p:cNvPr>
          <p:cNvSpPr/>
          <p:nvPr/>
        </p:nvSpPr>
        <p:spPr>
          <a:xfrm>
            <a:off x="5104463" y="2775425"/>
            <a:ext cx="2488694" cy="700548"/>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5416616" y="2775425"/>
            <a:ext cx="1864388" cy="1014445"/>
          </a:xfrm>
          <a:prstGeom prst="rect">
            <a:avLst/>
          </a:prstGeom>
          <a:noFill/>
        </p:spPr>
        <p:txBody>
          <a:bodyPr wrap="square">
            <a:spAutoFit/>
          </a:bodyPr>
          <a:lstStyle/>
          <a:p>
            <a:pPr algn="r" rtl="1">
              <a:lnSpc>
                <a:spcPct val="107000"/>
              </a:lnSpc>
              <a:spcAft>
                <a:spcPts val="800"/>
              </a:spcAft>
            </a:pPr>
            <a:r>
              <a:rPr lang="ar-KW" sz="3600" b="1" dirty="0">
                <a:solidFill>
                  <a:schemeClr val="bg1"/>
                </a:solidFill>
                <a:effectLst/>
                <a:ea typeface="Calibri" panose="020F0502020204030204" pitchFamily="34" charset="0"/>
                <a:cs typeface="STV" pitchFamily="2" charset="-78"/>
              </a:rPr>
              <a:t>المرفقات</a:t>
            </a:r>
            <a:r>
              <a:rPr lang="en-CA" sz="2000" dirty="0">
                <a:effectLst/>
              </a:rPr>
              <a:t> </a:t>
            </a:r>
            <a:endParaRPr lang="ar-SA" sz="2000" b="1" dirty="0">
              <a:solidFill>
                <a:schemeClr val="bg1"/>
              </a:solidFill>
              <a:latin typeface="STV" pitchFamily="2" charset="-78"/>
              <a:cs typeface="STV" pitchFamily="2" charset="-78"/>
            </a:endParaRPr>
          </a:p>
        </p:txBody>
      </p:sp>
    </p:spTree>
    <p:extLst>
      <p:ext uri="{BB962C8B-B14F-4D97-AF65-F5344CB8AC3E}">
        <p14:creationId xmlns:p14="http://schemas.microsoft.com/office/powerpoint/2010/main" val="165526285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21</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105D06E-5656-FBF7-AFA7-2B7DABF45508}"/>
              </a:ext>
            </a:extLst>
          </p:cNvPr>
          <p:cNvPicPr>
            <a:picLocks noChangeAspect="1"/>
          </p:cNvPicPr>
          <p:nvPr/>
        </p:nvPicPr>
        <p:blipFill>
          <a:blip r:embed="rId3"/>
          <a:stretch>
            <a:fillRect/>
          </a:stretch>
        </p:blipFill>
        <p:spPr>
          <a:xfrm>
            <a:off x="2648974" y="715189"/>
            <a:ext cx="7150099" cy="5415538"/>
          </a:xfrm>
          <a:prstGeom prst="roundRect">
            <a:avLst>
              <a:gd name="adj" fmla="val 2291"/>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7595341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22</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AF78445E-3E4A-394E-DDCD-1AA4B1C1EB91}"/>
              </a:ext>
            </a:extLst>
          </p:cNvPr>
          <p:cNvGraphicFramePr>
            <a:graphicFrameLocks noGrp="1"/>
          </p:cNvGraphicFramePr>
          <p:nvPr>
            <p:extLst>
              <p:ext uri="{D42A27DB-BD31-4B8C-83A1-F6EECF244321}">
                <p14:modId xmlns:p14="http://schemas.microsoft.com/office/powerpoint/2010/main" val="1137254806"/>
              </p:ext>
            </p:extLst>
          </p:nvPr>
        </p:nvGraphicFramePr>
        <p:xfrm>
          <a:off x="6953874" y="1737851"/>
          <a:ext cx="4960809" cy="3372145"/>
        </p:xfrm>
        <a:graphic>
          <a:graphicData uri="http://schemas.openxmlformats.org/drawingml/2006/table">
            <a:tbl>
              <a:tblPr rtl="1" firstRow="1" firstCol="1" bandRow="1">
                <a:tableStyleId>{5C22544A-7EE6-4342-B048-85BDC9FD1C3A}</a:tableStyleId>
              </a:tblPr>
              <a:tblGrid>
                <a:gridCol w="426755">
                  <a:extLst>
                    <a:ext uri="{9D8B030D-6E8A-4147-A177-3AD203B41FA5}">
                      <a16:colId xmlns:a16="http://schemas.microsoft.com/office/drawing/2014/main" val="4258791862"/>
                    </a:ext>
                  </a:extLst>
                </a:gridCol>
                <a:gridCol w="2053650">
                  <a:extLst>
                    <a:ext uri="{9D8B030D-6E8A-4147-A177-3AD203B41FA5}">
                      <a16:colId xmlns:a16="http://schemas.microsoft.com/office/drawing/2014/main" val="1295312082"/>
                    </a:ext>
                  </a:extLst>
                </a:gridCol>
                <a:gridCol w="1240202">
                  <a:extLst>
                    <a:ext uri="{9D8B030D-6E8A-4147-A177-3AD203B41FA5}">
                      <a16:colId xmlns:a16="http://schemas.microsoft.com/office/drawing/2014/main" val="3189533799"/>
                    </a:ext>
                  </a:extLst>
                </a:gridCol>
                <a:gridCol w="1240202">
                  <a:extLst>
                    <a:ext uri="{9D8B030D-6E8A-4147-A177-3AD203B41FA5}">
                      <a16:colId xmlns:a16="http://schemas.microsoft.com/office/drawing/2014/main" val="278212521"/>
                    </a:ext>
                  </a:extLst>
                </a:gridCol>
              </a:tblGrid>
              <a:tr h="480721">
                <a:tc>
                  <a:txBody>
                    <a:bodyPr/>
                    <a:lstStyle/>
                    <a:p>
                      <a:pPr algn="ctr" rtl="1">
                        <a:lnSpc>
                          <a:spcPts val="2000"/>
                        </a:lnSpc>
                        <a:tabLst>
                          <a:tab pos="915670" algn="l"/>
                        </a:tabLst>
                      </a:pPr>
                      <a:r>
                        <a:rPr lang="ar-KW" sz="1400" b="0" i="0" dirty="0">
                          <a:effectLst/>
                          <a:cs typeface="STV" pitchFamily="2" charset="-78"/>
                        </a:rPr>
                        <a:t>م</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KW" sz="1400" b="0" i="0" dirty="0">
                          <a:effectLst/>
                          <a:cs typeface="STV" pitchFamily="2" charset="-78"/>
                        </a:rPr>
                        <a:t>مبادئ الحوكمة</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KW" sz="1400" b="0" i="0" dirty="0">
                          <a:effectLst/>
                          <a:cs typeface="STV" pitchFamily="2" charset="-78"/>
                        </a:rPr>
                        <a:t>تقييم حالة العنصر</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KW" sz="1400" b="0" i="0" dirty="0">
                          <a:effectLst/>
                          <a:cs typeface="STV" pitchFamily="2" charset="-78"/>
                        </a:rPr>
                        <a:t>التقييم الحالي </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extLst>
                  <a:ext uri="{0D108BD9-81ED-4DB2-BD59-A6C34878D82A}">
                    <a16:rowId xmlns:a16="http://schemas.microsoft.com/office/drawing/2014/main" val="2831114470"/>
                  </a:ext>
                </a:extLst>
              </a:tr>
              <a:tr h="267067">
                <a:tc>
                  <a:txBody>
                    <a:bodyPr/>
                    <a:lstStyle/>
                    <a:p>
                      <a:pPr algn="ctr" rtl="1">
                        <a:lnSpc>
                          <a:spcPts val="2000"/>
                        </a:lnSpc>
                        <a:tabLst>
                          <a:tab pos="915670" algn="l"/>
                        </a:tabLst>
                      </a:pPr>
                      <a:r>
                        <a:rPr lang="ar-KW" sz="1400" b="0" i="0" dirty="0">
                          <a:effectLst/>
                          <a:cs typeface="STV" pitchFamily="2" charset="-78"/>
                        </a:rPr>
                        <a:t>1</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a:effectLst/>
                          <a:cs typeface="STV" pitchFamily="2" charset="-78"/>
                        </a:rPr>
                        <a:t>الشفافية   </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ar-SA" sz="1600" b="0" i="0" dirty="0">
                          <a:effectLst/>
                          <a:cs typeface="STV" pitchFamily="2" charset="-78"/>
                        </a:rPr>
                        <a:t>50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en-US" sz="1600" b="0" i="0" dirty="0">
                          <a:effectLst/>
                          <a:cs typeface="STV" pitchFamily="2" charset="-78"/>
                        </a:rPr>
                        <a:t>22</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44905015"/>
                  </a:ext>
                </a:extLst>
              </a:tr>
              <a:tr h="267067">
                <a:tc>
                  <a:txBody>
                    <a:bodyPr/>
                    <a:lstStyle/>
                    <a:p>
                      <a:pPr algn="ctr" rtl="1">
                        <a:lnSpc>
                          <a:spcPts val="2000"/>
                        </a:lnSpc>
                        <a:tabLst>
                          <a:tab pos="915670" algn="l"/>
                        </a:tabLst>
                      </a:pPr>
                      <a:r>
                        <a:rPr lang="ar-KW" sz="1400" b="0" i="0" dirty="0">
                          <a:effectLst/>
                          <a:cs typeface="STV" pitchFamily="2" charset="-78"/>
                        </a:rPr>
                        <a:t>2</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a:effectLst/>
                          <a:cs typeface="STV" pitchFamily="2" charset="-78"/>
                        </a:rPr>
                        <a:t>المساءلة</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ar-SA" sz="1600" b="0" i="0" dirty="0">
                          <a:effectLst/>
                          <a:cs typeface="STV" pitchFamily="2" charset="-78"/>
                        </a:rPr>
                        <a:t>50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en-US" sz="1600" b="0" i="0" dirty="0">
                          <a:effectLst/>
                          <a:cs typeface="STV" pitchFamily="2" charset="-78"/>
                        </a:rPr>
                        <a:t>21</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18727180"/>
                  </a:ext>
                </a:extLst>
              </a:tr>
              <a:tr h="369309">
                <a:tc>
                  <a:txBody>
                    <a:bodyPr/>
                    <a:lstStyle/>
                    <a:p>
                      <a:pPr algn="ctr" rtl="1">
                        <a:lnSpc>
                          <a:spcPts val="2000"/>
                        </a:lnSpc>
                        <a:tabLst>
                          <a:tab pos="915670" algn="l"/>
                        </a:tabLst>
                      </a:pPr>
                      <a:r>
                        <a:rPr lang="ar-KW" sz="1400" b="0" i="0" dirty="0">
                          <a:effectLst/>
                          <a:cs typeface="STV" pitchFamily="2" charset="-78"/>
                        </a:rPr>
                        <a:t>3</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a:effectLst/>
                          <a:cs typeface="STV" pitchFamily="2" charset="-78"/>
                        </a:rPr>
                        <a:t>النزاهة</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ar-SA" sz="1600" b="0" i="0" dirty="0">
                          <a:effectLst/>
                          <a:cs typeface="STV" pitchFamily="2" charset="-78"/>
                        </a:rPr>
                        <a:t>50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en-US" sz="1600" b="0" i="0" dirty="0">
                          <a:effectLst/>
                          <a:cs typeface="STV" pitchFamily="2" charset="-78"/>
                        </a:rPr>
                        <a:t>24</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444587"/>
                  </a:ext>
                </a:extLst>
              </a:tr>
              <a:tr h="385577">
                <a:tc>
                  <a:txBody>
                    <a:bodyPr/>
                    <a:lstStyle/>
                    <a:p>
                      <a:pPr algn="ctr" rtl="1">
                        <a:lnSpc>
                          <a:spcPts val="2000"/>
                        </a:lnSpc>
                        <a:tabLst>
                          <a:tab pos="915670" algn="l"/>
                        </a:tabLst>
                      </a:pPr>
                      <a:r>
                        <a:rPr lang="ar-KW" sz="1400" b="0" i="0" dirty="0">
                          <a:effectLst/>
                          <a:cs typeface="STV" pitchFamily="2" charset="-78"/>
                        </a:rPr>
                        <a:t>4</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a:effectLst/>
                          <a:cs typeface="STV" pitchFamily="2" charset="-78"/>
                        </a:rPr>
                        <a:t>المشاركة " حق التعبير عن الرأي "</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ar-SA" sz="1600" b="0" i="0" dirty="0">
                          <a:effectLst/>
                          <a:cs typeface="STV" pitchFamily="2" charset="-78"/>
                        </a:rPr>
                        <a:t>50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en-US" sz="1600" b="0" i="0" dirty="0">
                          <a:effectLst/>
                          <a:cs typeface="STV" pitchFamily="2" charset="-78"/>
                        </a:rPr>
                        <a:t>14</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00937435"/>
                  </a:ext>
                </a:extLst>
              </a:tr>
              <a:tr h="534135">
                <a:tc>
                  <a:txBody>
                    <a:bodyPr/>
                    <a:lstStyle/>
                    <a:p>
                      <a:pPr algn="ctr" rtl="1">
                        <a:lnSpc>
                          <a:spcPts val="2000"/>
                        </a:lnSpc>
                        <a:tabLst>
                          <a:tab pos="915670" algn="l"/>
                        </a:tabLst>
                      </a:pPr>
                      <a:r>
                        <a:rPr lang="ar-KW" sz="1400" b="0" i="0" dirty="0">
                          <a:effectLst/>
                          <a:cs typeface="STV" pitchFamily="2" charset="-78"/>
                        </a:rPr>
                        <a:t>5</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a:effectLst/>
                          <a:cs typeface="STV" pitchFamily="2" charset="-78"/>
                        </a:rPr>
                        <a:t>العدالة " المساواة وسيادة القانون "</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ar-SA" sz="1600" b="0" i="0" dirty="0">
                          <a:effectLst/>
                          <a:cs typeface="STV" pitchFamily="2" charset="-78"/>
                        </a:rPr>
                        <a:t>50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en-US" sz="1600" b="0" i="0" dirty="0">
                          <a:effectLst/>
                          <a:cs typeface="STV" pitchFamily="2" charset="-78"/>
                        </a:rPr>
                        <a:t>31</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7103711"/>
                  </a:ext>
                </a:extLst>
              </a:tr>
              <a:tr h="534135">
                <a:tc>
                  <a:txBody>
                    <a:bodyPr/>
                    <a:lstStyle/>
                    <a:p>
                      <a:pPr algn="ctr" rtl="1">
                        <a:lnSpc>
                          <a:spcPts val="2000"/>
                        </a:lnSpc>
                        <a:tabLst>
                          <a:tab pos="915670" algn="l"/>
                        </a:tabLst>
                      </a:pPr>
                      <a:r>
                        <a:rPr lang="ar-KW" sz="1400" b="0" i="0" dirty="0">
                          <a:effectLst/>
                          <a:cs typeface="STV" pitchFamily="2" charset="-78"/>
                        </a:rPr>
                        <a:t>6</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err="1">
                          <a:effectLst/>
                          <a:cs typeface="STV" pitchFamily="2" charset="-78"/>
                        </a:rPr>
                        <a:t>الإستدامة</a:t>
                      </a:r>
                      <a:r>
                        <a:rPr lang="ar-SA" sz="1400" b="0" i="0" dirty="0">
                          <a:effectLst/>
                          <a:cs typeface="STV" pitchFamily="2" charset="-78"/>
                        </a:rPr>
                        <a:t> الرؤية ـ الفاعلية ـ إدارة المخاطر</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ar-SA" sz="1600" b="0" i="0" dirty="0">
                          <a:effectLst/>
                          <a:cs typeface="STV" pitchFamily="2" charset="-78"/>
                        </a:rPr>
                        <a:t>150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tabLst>
                          <a:tab pos="915670" algn="l"/>
                        </a:tabLst>
                      </a:pPr>
                      <a:r>
                        <a:rPr lang="en-US" sz="1600" b="0" i="0" dirty="0">
                          <a:effectLst/>
                          <a:cs typeface="STV" pitchFamily="2" charset="-78"/>
                        </a:rPr>
                        <a:t>83</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42184624"/>
                  </a:ext>
                </a:extLst>
              </a:tr>
              <a:tr h="267067">
                <a:tc>
                  <a:txBody>
                    <a:bodyPr/>
                    <a:lstStyle/>
                    <a:p>
                      <a:pPr algn="ctr" rtl="1">
                        <a:lnSpc>
                          <a:spcPts val="2000"/>
                        </a:lnSpc>
                        <a:tabLst>
                          <a:tab pos="915670" algn="l"/>
                        </a:tabLst>
                      </a:pPr>
                      <a:r>
                        <a:rPr lang="ar-KW" sz="1400" b="0" i="0" dirty="0">
                          <a:effectLst/>
                          <a:cs typeface="STV" pitchFamily="2" charset="-78"/>
                        </a:rPr>
                        <a:t>7</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a:effectLst/>
                          <a:cs typeface="STV" pitchFamily="2" charset="-78"/>
                        </a:rPr>
                        <a:t>المجموع</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C00000">
                        <a:alpha val="18524"/>
                      </a:srgbClr>
                    </a:solidFill>
                  </a:tcPr>
                </a:tc>
                <a:tc>
                  <a:txBody>
                    <a:bodyPr/>
                    <a:lstStyle/>
                    <a:p>
                      <a:pPr algn="ctr" rtl="1">
                        <a:tabLst>
                          <a:tab pos="915670" algn="l"/>
                        </a:tabLst>
                      </a:pPr>
                      <a:r>
                        <a:rPr lang="ar-SA" sz="1600" b="0" i="0" dirty="0">
                          <a:effectLst/>
                          <a:cs typeface="STV" pitchFamily="2" charset="-78"/>
                        </a:rPr>
                        <a:t>400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solidFill>
                      <a:srgbClr val="C00000">
                        <a:alpha val="18524"/>
                      </a:srgbClr>
                    </a:solidFill>
                  </a:tcPr>
                </a:tc>
                <a:tc>
                  <a:txBody>
                    <a:bodyPr/>
                    <a:lstStyle/>
                    <a:p>
                      <a:pPr algn="ctr" rtl="1">
                        <a:tabLst>
                          <a:tab pos="915670" algn="l"/>
                        </a:tabLst>
                      </a:pPr>
                      <a:r>
                        <a:rPr lang="en-US" sz="1600" b="0" i="0" dirty="0">
                          <a:effectLst/>
                          <a:cs typeface="STV" pitchFamily="2" charset="-78"/>
                        </a:rPr>
                        <a:t>195</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solidFill>
                      <a:srgbClr val="C00000">
                        <a:alpha val="18524"/>
                      </a:srgbClr>
                    </a:solidFill>
                  </a:tcPr>
                </a:tc>
                <a:extLst>
                  <a:ext uri="{0D108BD9-81ED-4DB2-BD59-A6C34878D82A}">
                    <a16:rowId xmlns:a16="http://schemas.microsoft.com/office/drawing/2014/main" val="3929520264"/>
                  </a:ext>
                </a:extLst>
              </a:tr>
              <a:tr h="267067">
                <a:tc>
                  <a:txBody>
                    <a:bodyPr/>
                    <a:lstStyle/>
                    <a:p>
                      <a:pPr algn="ctr" rtl="1">
                        <a:lnSpc>
                          <a:spcPts val="2000"/>
                        </a:lnSpc>
                        <a:tabLst>
                          <a:tab pos="915670" algn="l"/>
                        </a:tabLst>
                      </a:pPr>
                      <a:r>
                        <a:rPr lang="ar-KW" sz="1400" b="0" i="0" dirty="0">
                          <a:effectLst/>
                          <a:cs typeface="STV" pitchFamily="2" charset="-78"/>
                        </a:rPr>
                        <a:t>8</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0E79AC"/>
                    </a:solidFill>
                  </a:tcPr>
                </a:tc>
                <a:tc>
                  <a:txBody>
                    <a:bodyPr/>
                    <a:lstStyle/>
                    <a:p>
                      <a:pPr algn="ctr" rtl="1">
                        <a:tabLst>
                          <a:tab pos="915670" algn="l"/>
                        </a:tabLst>
                      </a:pPr>
                      <a:r>
                        <a:rPr lang="ar-SA" sz="1400" b="0" i="0" dirty="0">
                          <a:effectLst/>
                          <a:cs typeface="STV" pitchFamily="2" charset="-78"/>
                        </a:rPr>
                        <a:t>النسبة المئوية</a:t>
                      </a:r>
                      <a:endParaRPr lang="en-CA" sz="1050" dirty="0">
                        <a:effectLst/>
                        <a:latin typeface="Times New Roman" panose="02020603050405020304" pitchFamily="18" charset="0"/>
                        <a:ea typeface="Times New Roman" panose="02020603050405020304" pitchFamily="18" charset="0"/>
                      </a:endParaRPr>
                    </a:p>
                  </a:txBody>
                  <a:tcPr marL="68580" marR="68580" marT="0" marB="0" anchor="ctr">
                    <a:solidFill>
                      <a:srgbClr val="C00000">
                        <a:alpha val="18524"/>
                      </a:srgbClr>
                    </a:solidFill>
                  </a:tcPr>
                </a:tc>
                <a:tc>
                  <a:txBody>
                    <a:bodyPr/>
                    <a:lstStyle/>
                    <a:p>
                      <a:pPr algn="ctr" rtl="1">
                        <a:tabLst>
                          <a:tab pos="915670" algn="l"/>
                        </a:tabLst>
                      </a:pPr>
                      <a:r>
                        <a:rPr lang="ar-SA" sz="1600" b="0" i="0" dirty="0">
                          <a:effectLst/>
                          <a:cs typeface="STV" pitchFamily="2" charset="-78"/>
                        </a:rPr>
                        <a:t>100%</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solidFill>
                      <a:srgbClr val="C00000">
                        <a:alpha val="18524"/>
                      </a:srgbClr>
                    </a:solidFill>
                  </a:tcPr>
                </a:tc>
                <a:tc>
                  <a:txBody>
                    <a:bodyPr/>
                    <a:lstStyle/>
                    <a:p>
                      <a:pPr algn="ctr" rtl="1">
                        <a:tabLst>
                          <a:tab pos="915670" algn="l"/>
                        </a:tabLst>
                      </a:pPr>
                      <a:r>
                        <a:rPr lang="en-US" sz="1600" b="0" i="0" dirty="0">
                          <a:effectLst/>
                          <a:cs typeface="STV" pitchFamily="2" charset="-78"/>
                        </a:rPr>
                        <a:t>48.75</a:t>
                      </a:r>
                      <a:r>
                        <a:rPr lang="ar-SA" sz="1600" b="0" i="0" dirty="0">
                          <a:effectLst/>
                          <a:cs typeface="STV" pitchFamily="2" charset="-78"/>
                        </a:rPr>
                        <a:t>%</a:t>
                      </a:r>
                      <a:endParaRPr lang="en-CA" sz="1100" dirty="0">
                        <a:effectLst/>
                        <a:latin typeface="Times New Roman" panose="02020603050405020304" pitchFamily="18" charset="0"/>
                        <a:ea typeface="Times New Roman" panose="02020603050405020304" pitchFamily="18" charset="0"/>
                      </a:endParaRPr>
                    </a:p>
                  </a:txBody>
                  <a:tcPr marL="68580" marR="68580" marT="0" marB="0" anchor="ctr">
                    <a:solidFill>
                      <a:srgbClr val="C00000">
                        <a:alpha val="18524"/>
                      </a:srgbClr>
                    </a:solidFill>
                  </a:tcPr>
                </a:tc>
                <a:extLst>
                  <a:ext uri="{0D108BD9-81ED-4DB2-BD59-A6C34878D82A}">
                    <a16:rowId xmlns:a16="http://schemas.microsoft.com/office/drawing/2014/main" val="191149114"/>
                  </a:ext>
                </a:extLst>
              </a:tr>
            </a:tbl>
          </a:graphicData>
        </a:graphic>
      </p:graphicFrame>
      <p:sp>
        <p:nvSpPr>
          <p:cNvPr id="4" name="TextBox 3">
            <a:extLst>
              <a:ext uri="{FF2B5EF4-FFF2-40B4-BE49-F238E27FC236}">
                <a16:creationId xmlns:a16="http://schemas.microsoft.com/office/drawing/2014/main" id="{096ABD7E-F357-9612-ABA9-286BD9414BCA}"/>
              </a:ext>
            </a:extLst>
          </p:cNvPr>
          <p:cNvSpPr txBox="1"/>
          <p:nvPr/>
        </p:nvSpPr>
        <p:spPr>
          <a:xfrm>
            <a:off x="4029838" y="542872"/>
            <a:ext cx="4320806" cy="553357"/>
          </a:xfrm>
          <a:prstGeom prst="rect">
            <a:avLst/>
          </a:prstGeom>
          <a:noFill/>
        </p:spPr>
        <p:txBody>
          <a:bodyPr wrap="square">
            <a:spAutoFit/>
          </a:bodyPr>
          <a:lstStyle/>
          <a:p>
            <a:pPr algn="ctr" rtl="1">
              <a:lnSpc>
                <a:spcPct val="107000"/>
              </a:lnSpc>
              <a:spcAft>
                <a:spcPts val="800"/>
              </a:spcAft>
            </a:pPr>
            <a:r>
              <a:rPr lang="ar-KW" sz="2800" b="1" dirty="0">
                <a:solidFill>
                  <a:srgbClr val="0E79AC"/>
                </a:solidFill>
                <a:effectLst/>
                <a:ea typeface="Calibri" panose="020F0502020204030204" pitchFamily="34" charset="0"/>
                <a:cs typeface="STV" pitchFamily="2" charset="-78"/>
              </a:rPr>
              <a:t>نموذج تقييم حالة العناصر</a:t>
            </a:r>
          </a:p>
        </p:txBody>
      </p:sp>
      <p:graphicFrame>
        <p:nvGraphicFramePr>
          <p:cNvPr id="3" name="Chart 2">
            <a:extLst>
              <a:ext uri="{FF2B5EF4-FFF2-40B4-BE49-F238E27FC236}">
                <a16:creationId xmlns:a16="http://schemas.microsoft.com/office/drawing/2014/main" id="{E53873B1-2EAC-FC0C-F9E0-3F2A0297A7E9}"/>
              </a:ext>
            </a:extLst>
          </p:cNvPr>
          <p:cNvGraphicFramePr/>
          <p:nvPr>
            <p:extLst>
              <p:ext uri="{D42A27DB-BD31-4B8C-83A1-F6EECF244321}">
                <p14:modId xmlns:p14="http://schemas.microsoft.com/office/powerpoint/2010/main" val="2479627288"/>
              </p:ext>
            </p:extLst>
          </p:nvPr>
        </p:nvGraphicFramePr>
        <p:xfrm>
          <a:off x="691378" y="1668129"/>
          <a:ext cx="6007337" cy="37495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7B899E7-2BE6-D881-F278-B80EEB697C42}"/>
              </a:ext>
            </a:extLst>
          </p:cNvPr>
          <p:cNvSpPr txBox="1"/>
          <p:nvPr/>
        </p:nvSpPr>
        <p:spPr>
          <a:xfrm>
            <a:off x="5586211" y="3054592"/>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١٥٠</a:t>
            </a:r>
            <a:endParaRPr lang="ar-SA" sz="1600" b="1" dirty="0">
              <a:solidFill>
                <a:schemeClr val="bg1"/>
              </a:solidFill>
              <a:latin typeface="STV" pitchFamily="2" charset="-78"/>
              <a:cs typeface="STV" pitchFamily="2" charset="-78"/>
            </a:endParaRPr>
          </a:p>
        </p:txBody>
      </p:sp>
      <p:sp>
        <p:nvSpPr>
          <p:cNvPr id="7" name="TextBox 6">
            <a:extLst>
              <a:ext uri="{FF2B5EF4-FFF2-40B4-BE49-F238E27FC236}">
                <a16:creationId xmlns:a16="http://schemas.microsoft.com/office/drawing/2014/main" id="{49116655-2AB6-F936-5017-334D0FF964BE}"/>
              </a:ext>
            </a:extLst>
          </p:cNvPr>
          <p:cNvSpPr txBox="1"/>
          <p:nvPr/>
        </p:nvSpPr>
        <p:spPr>
          <a:xfrm>
            <a:off x="4776661" y="3885983"/>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٥٠</a:t>
            </a:r>
            <a:endParaRPr lang="ar-SA" sz="1600" b="1" dirty="0">
              <a:solidFill>
                <a:schemeClr val="bg1"/>
              </a:solidFill>
              <a:latin typeface="STV" pitchFamily="2" charset="-78"/>
              <a:cs typeface="STV" pitchFamily="2" charset="-78"/>
            </a:endParaRPr>
          </a:p>
        </p:txBody>
      </p:sp>
      <p:sp>
        <p:nvSpPr>
          <p:cNvPr id="9" name="TextBox 8">
            <a:extLst>
              <a:ext uri="{FF2B5EF4-FFF2-40B4-BE49-F238E27FC236}">
                <a16:creationId xmlns:a16="http://schemas.microsoft.com/office/drawing/2014/main" id="{35551EA3-1368-3EE6-2CFF-CBC25973AF59}"/>
              </a:ext>
            </a:extLst>
          </p:cNvPr>
          <p:cNvSpPr txBox="1"/>
          <p:nvPr/>
        </p:nvSpPr>
        <p:spPr>
          <a:xfrm>
            <a:off x="5599090" y="4177821"/>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٨٤</a:t>
            </a:r>
            <a:endParaRPr lang="ar-SA" sz="1600" b="1" dirty="0">
              <a:solidFill>
                <a:schemeClr val="bg1"/>
              </a:solidFill>
              <a:latin typeface="STV" pitchFamily="2" charset="-78"/>
              <a:cs typeface="STV" pitchFamily="2" charset="-78"/>
            </a:endParaRPr>
          </a:p>
        </p:txBody>
      </p:sp>
      <p:sp>
        <p:nvSpPr>
          <p:cNvPr id="11" name="TextBox 10">
            <a:extLst>
              <a:ext uri="{FF2B5EF4-FFF2-40B4-BE49-F238E27FC236}">
                <a16:creationId xmlns:a16="http://schemas.microsoft.com/office/drawing/2014/main" id="{6E0D1EE2-BD61-1BA2-13A0-C37B8BA273A0}"/>
              </a:ext>
            </a:extLst>
          </p:cNvPr>
          <p:cNvSpPr txBox="1"/>
          <p:nvPr/>
        </p:nvSpPr>
        <p:spPr>
          <a:xfrm>
            <a:off x="3964349" y="4026707"/>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٥٠</a:t>
            </a:r>
            <a:endParaRPr lang="ar-SA" sz="1600" b="1" dirty="0">
              <a:solidFill>
                <a:schemeClr val="bg1"/>
              </a:solidFill>
              <a:latin typeface="STV" pitchFamily="2" charset="-78"/>
              <a:cs typeface="STV" pitchFamily="2" charset="-78"/>
            </a:endParaRPr>
          </a:p>
        </p:txBody>
      </p:sp>
      <p:sp>
        <p:nvSpPr>
          <p:cNvPr id="12" name="TextBox 11">
            <a:extLst>
              <a:ext uri="{FF2B5EF4-FFF2-40B4-BE49-F238E27FC236}">
                <a16:creationId xmlns:a16="http://schemas.microsoft.com/office/drawing/2014/main" id="{8FD2FE82-1FFF-81DE-0C08-23BA8FEBE0FF}"/>
              </a:ext>
            </a:extLst>
          </p:cNvPr>
          <p:cNvSpPr txBox="1"/>
          <p:nvPr/>
        </p:nvSpPr>
        <p:spPr>
          <a:xfrm>
            <a:off x="3105705" y="3970952"/>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٥٠</a:t>
            </a:r>
            <a:endParaRPr lang="ar-SA" sz="1600" b="1" dirty="0">
              <a:solidFill>
                <a:schemeClr val="bg1"/>
              </a:solidFill>
              <a:latin typeface="STV" pitchFamily="2" charset="-78"/>
              <a:cs typeface="STV" pitchFamily="2" charset="-78"/>
            </a:endParaRPr>
          </a:p>
        </p:txBody>
      </p:sp>
      <p:sp>
        <p:nvSpPr>
          <p:cNvPr id="14" name="TextBox 13">
            <a:extLst>
              <a:ext uri="{FF2B5EF4-FFF2-40B4-BE49-F238E27FC236}">
                <a16:creationId xmlns:a16="http://schemas.microsoft.com/office/drawing/2014/main" id="{EC70D3DD-46BD-D3BE-55AC-8E23A380C482}"/>
              </a:ext>
            </a:extLst>
          </p:cNvPr>
          <p:cNvSpPr txBox="1"/>
          <p:nvPr/>
        </p:nvSpPr>
        <p:spPr>
          <a:xfrm>
            <a:off x="2313968" y="3937499"/>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٥٠</a:t>
            </a:r>
            <a:endParaRPr lang="ar-SA" sz="1600" b="1" dirty="0">
              <a:solidFill>
                <a:schemeClr val="bg1"/>
              </a:solidFill>
              <a:latin typeface="STV" pitchFamily="2" charset="-78"/>
              <a:cs typeface="STV" pitchFamily="2" charset="-78"/>
            </a:endParaRPr>
          </a:p>
        </p:txBody>
      </p:sp>
      <p:sp>
        <p:nvSpPr>
          <p:cNvPr id="17" name="TextBox 16">
            <a:extLst>
              <a:ext uri="{FF2B5EF4-FFF2-40B4-BE49-F238E27FC236}">
                <a16:creationId xmlns:a16="http://schemas.microsoft.com/office/drawing/2014/main" id="{086B0A77-46C8-4B0E-E2DB-398D59E6C14C}"/>
              </a:ext>
            </a:extLst>
          </p:cNvPr>
          <p:cNvSpPr txBox="1"/>
          <p:nvPr/>
        </p:nvSpPr>
        <p:spPr>
          <a:xfrm>
            <a:off x="1477627" y="3937499"/>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٥٠</a:t>
            </a:r>
            <a:endParaRPr lang="ar-SA" sz="1600" b="1" dirty="0">
              <a:solidFill>
                <a:schemeClr val="bg1"/>
              </a:solidFill>
              <a:latin typeface="STV" pitchFamily="2" charset="-78"/>
              <a:cs typeface="STV" pitchFamily="2" charset="-78"/>
            </a:endParaRPr>
          </a:p>
        </p:txBody>
      </p:sp>
      <p:sp>
        <p:nvSpPr>
          <p:cNvPr id="18" name="TextBox 17">
            <a:extLst>
              <a:ext uri="{FF2B5EF4-FFF2-40B4-BE49-F238E27FC236}">
                <a16:creationId xmlns:a16="http://schemas.microsoft.com/office/drawing/2014/main" id="{B3105D28-B705-28F1-282E-E74FF28CC320}"/>
              </a:ext>
            </a:extLst>
          </p:cNvPr>
          <p:cNvSpPr txBox="1"/>
          <p:nvPr/>
        </p:nvSpPr>
        <p:spPr>
          <a:xfrm>
            <a:off x="1477627" y="4374754"/>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٢٤</a:t>
            </a:r>
            <a:endParaRPr lang="ar-SA" sz="1600" b="1" dirty="0">
              <a:solidFill>
                <a:schemeClr val="bg1"/>
              </a:solidFill>
              <a:latin typeface="STV" pitchFamily="2" charset="-78"/>
              <a:cs typeface="STV" pitchFamily="2" charset="-78"/>
            </a:endParaRPr>
          </a:p>
        </p:txBody>
      </p:sp>
      <p:sp>
        <p:nvSpPr>
          <p:cNvPr id="19" name="TextBox 18">
            <a:extLst>
              <a:ext uri="{FF2B5EF4-FFF2-40B4-BE49-F238E27FC236}">
                <a16:creationId xmlns:a16="http://schemas.microsoft.com/office/drawing/2014/main" id="{3AB2EE89-9FE4-D793-642C-CB7417B64DEF}"/>
              </a:ext>
            </a:extLst>
          </p:cNvPr>
          <p:cNvSpPr txBox="1"/>
          <p:nvPr/>
        </p:nvSpPr>
        <p:spPr>
          <a:xfrm>
            <a:off x="2302817" y="4374754"/>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٢٢</a:t>
            </a:r>
            <a:endParaRPr lang="ar-SA" sz="1600" b="1" dirty="0">
              <a:solidFill>
                <a:schemeClr val="bg1"/>
              </a:solidFill>
              <a:latin typeface="STV" pitchFamily="2" charset="-78"/>
              <a:cs typeface="STV" pitchFamily="2" charset="-78"/>
            </a:endParaRPr>
          </a:p>
        </p:txBody>
      </p:sp>
      <p:sp>
        <p:nvSpPr>
          <p:cNvPr id="20" name="TextBox 19">
            <a:extLst>
              <a:ext uri="{FF2B5EF4-FFF2-40B4-BE49-F238E27FC236}">
                <a16:creationId xmlns:a16="http://schemas.microsoft.com/office/drawing/2014/main" id="{2C784B6C-DB59-C341-D9BB-C8F193CDBE01}"/>
              </a:ext>
            </a:extLst>
          </p:cNvPr>
          <p:cNvSpPr txBox="1"/>
          <p:nvPr/>
        </p:nvSpPr>
        <p:spPr>
          <a:xfrm>
            <a:off x="3128007" y="4374754"/>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٢٦</a:t>
            </a:r>
            <a:endParaRPr lang="ar-SA" sz="1600" b="1" dirty="0">
              <a:solidFill>
                <a:schemeClr val="bg1"/>
              </a:solidFill>
              <a:latin typeface="STV" pitchFamily="2" charset="-78"/>
              <a:cs typeface="STV" pitchFamily="2" charset="-78"/>
            </a:endParaRPr>
          </a:p>
        </p:txBody>
      </p:sp>
      <p:sp>
        <p:nvSpPr>
          <p:cNvPr id="21" name="TextBox 20">
            <a:extLst>
              <a:ext uri="{FF2B5EF4-FFF2-40B4-BE49-F238E27FC236}">
                <a16:creationId xmlns:a16="http://schemas.microsoft.com/office/drawing/2014/main" id="{ECC68A5E-5963-9DC2-21F0-AF8A369D8AFA}"/>
              </a:ext>
            </a:extLst>
          </p:cNvPr>
          <p:cNvSpPr txBox="1"/>
          <p:nvPr/>
        </p:nvSpPr>
        <p:spPr>
          <a:xfrm>
            <a:off x="3942045" y="4385905"/>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١٥</a:t>
            </a:r>
            <a:endParaRPr lang="ar-SA" sz="1600" b="1" dirty="0">
              <a:solidFill>
                <a:schemeClr val="bg1"/>
              </a:solidFill>
              <a:latin typeface="STV" pitchFamily="2" charset="-78"/>
              <a:cs typeface="STV" pitchFamily="2" charset="-78"/>
            </a:endParaRPr>
          </a:p>
        </p:txBody>
      </p:sp>
      <p:sp>
        <p:nvSpPr>
          <p:cNvPr id="22" name="TextBox 21">
            <a:extLst>
              <a:ext uri="{FF2B5EF4-FFF2-40B4-BE49-F238E27FC236}">
                <a16:creationId xmlns:a16="http://schemas.microsoft.com/office/drawing/2014/main" id="{ECE67E02-BF28-0713-2C34-F98476D7D46F}"/>
              </a:ext>
            </a:extLst>
          </p:cNvPr>
          <p:cNvSpPr txBox="1"/>
          <p:nvPr/>
        </p:nvSpPr>
        <p:spPr>
          <a:xfrm>
            <a:off x="4767236" y="4341301"/>
            <a:ext cx="484031" cy="338554"/>
          </a:xfrm>
          <a:prstGeom prst="rect">
            <a:avLst/>
          </a:prstGeom>
          <a:noFill/>
        </p:spPr>
        <p:txBody>
          <a:bodyPr wrap="square">
            <a:spAutoFit/>
          </a:bodyPr>
          <a:lstStyle/>
          <a:p>
            <a:pPr marL="0" algn="ctr" defTabSz="914400" rtl="1" eaLnBrk="1" latinLnBrk="0" hangingPunct="1"/>
            <a:r>
              <a:rPr lang="ar-SA" sz="1600" b="1" dirty="0">
                <a:solidFill>
                  <a:schemeClr val="bg1"/>
                </a:solidFill>
                <a:effectLst/>
                <a:latin typeface="STV" pitchFamily="2" charset="-78"/>
                <a:cs typeface="STV" pitchFamily="2" charset="-78"/>
              </a:rPr>
              <a:t>٤٠</a:t>
            </a:r>
            <a:endParaRPr lang="ar-SA" sz="1600" b="1" dirty="0">
              <a:solidFill>
                <a:schemeClr val="bg1"/>
              </a:solidFill>
              <a:latin typeface="STV" pitchFamily="2" charset="-78"/>
              <a:cs typeface="STV" pitchFamily="2" charset="-78"/>
            </a:endParaRPr>
          </a:p>
        </p:txBody>
      </p:sp>
    </p:spTree>
    <p:extLst>
      <p:ext uri="{BB962C8B-B14F-4D97-AF65-F5344CB8AC3E}">
        <p14:creationId xmlns:p14="http://schemas.microsoft.com/office/powerpoint/2010/main" val="353963863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23</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6A358C-BCA6-6C75-62B0-93F181109EE8}"/>
              </a:ext>
            </a:extLst>
          </p:cNvPr>
          <p:cNvSpPr txBox="1"/>
          <p:nvPr/>
        </p:nvSpPr>
        <p:spPr>
          <a:xfrm>
            <a:off x="3818515" y="2531268"/>
            <a:ext cx="5234148" cy="1248803"/>
          </a:xfrm>
          <a:prstGeom prst="rect">
            <a:avLst/>
          </a:prstGeom>
          <a:noFill/>
        </p:spPr>
        <p:txBody>
          <a:bodyPr wrap="square">
            <a:spAutoFit/>
          </a:bodyPr>
          <a:lstStyle/>
          <a:p>
            <a:pPr algn="ctr" rtl="1">
              <a:lnSpc>
                <a:spcPct val="107000"/>
              </a:lnSpc>
              <a:spcAft>
                <a:spcPts val="800"/>
              </a:spcAft>
            </a:pPr>
            <a:r>
              <a:rPr lang="ar-KW" sz="3200" b="1" dirty="0">
                <a:solidFill>
                  <a:srgbClr val="0E79AC"/>
                </a:solidFill>
                <a:effectLst/>
                <a:ea typeface="Calibri" panose="020F0502020204030204" pitchFamily="34" charset="0"/>
                <a:cs typeface="STV" pitchFamily="2" charset="-78"/>
              </a:rPr>
              <a:t>نموذج: أداة التقييم المؤسسي </a:t>
            </a:r>
          </a:p>
          <a:p>
            <a:pPr algn="ctr" rtl="1">
              <a:lnSpc>
                <a:spcPct val="107000"/>
              </a:lnSpc>
              <a:spcAft>
                <a:spcPts val="800"/>
              </a:spcAft>
            </a:pPr>
            <a:r>
              <a:rPr lang="ar-KW" sz="3200" b="1" dirty="0">
                <a:solidFill>
                  <a:srgbClr val="0E79AC"/>
                </a:solidFill>
                <a:effectLst/>
                <a:ea typeface="Calibri" panose="020F0502020204030204" pitchFamily="34" charset="0"/>
                <a:cs typeface="STV" pitchFamily="2" charset="-78"/>
              </a:rPr>
              <a:t>داخل الهيئة العامة للرياضة </a:t>
            </a:r>
          </a:p>
        </p:txBody>
      </p:sp>
    </p:spTree>
    <p:extLst>
      <p:ext uri="{BB962C8B-B14F-4D97-AF65-F5344CB8AC3E}">
        <p14:creationId xmlns:p14="http://schemas.microsoft.com/office/powerpoint/2010/main" val="117699147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24</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9FC4E963-BB87-46AA-9664-6291F7EE91C9}"/>
              </a:ext>
            </a:extLst>
          </p:cNvPr>
          <p:cNvGraphicFramePr>
            <a:graphicFrameLocks noGrp="1"/>
          </p:cNvGraphicFramePr>
          <p:nvPr>
            <p:extLst>
              <p:ext uri="{D42A27DB-BD31-4B8C-83A1-F6EECF244321}">
                <p14:modId xmlns:p14="http://schemas.microsoft.com/office/powerpoint/2010/main" val="3583036782"/>
              </p:ext>
            </p:extLst>
          </p:nvPr>
        </p:nvGraphicFramePr>
        <p:xfrm>
          <a:off x="1134588" y="307885"/>
          <a:ext cx="10541286" cy="6242230"/>
        </p:xfrm>
        <a:graphic>
          <a:graphicData uri="http://schemas.openxmlformats.org/drawingml/2006/table">
            <a:tbl>
              <a:tblPr rtl="1" firstRow="1" firstCol="1" bandRow="1">
                <a:tableStyleId>{5C22544A-7EE6-4342-B048-85BDC9FD1C3A}</a:tableStyleId>
              </a:tblPr>
              <a:tblGrid>
                <a:gridCol w="272474">
                  <a:extLst>
                    <a:ext uri="{9D8B030D-6E8A-4147-A177-3AD203B41FA5}">
                      <a16:colId xmlns:a16="http://schemas.microsoft.com/office/drawing/2014/main" val="2333775725"/>
                    </a:ext>
                  </a:extLst>
                </a:gridCol>
                <a:gridCol w="618365">
                  <a:extLst>
                    <a:ext uri="{9D8B030D-6E8A-4147-A177-3AD203B41FA5}">
                      <a16:colId xmlns:a16="http://schemas.microsoft.com/office/drawing/2014/main" val="3687569495"/>
                    </a:ext>
                  </a:extLst>
                </a:gridCol>
                <a:gridCol w="688066">
                  <a:extLst>
                    <a:ext uri="{9D8B030D-6E8A-4147-A177-3AD203B41FA5}">
                      <a16:colId xmlns:a16="http://schemas.microsoft.com/office/drawing/2014/main" val="896467296"/>
                    </a:ext>
                  </a:extLst>
                </a:gridCol>
                <a:gridCol w="3151251">
                  <a:extLst>
                    <a:ext uri="{9D8B030D-6E8A-4147-A177-3AD203B41FA5}">
                      <a16:colId xmlns:a16="http://schemas.microsoft.com/office/drawing/2014/main" val="2698649203"/>
                    </a:ext>
                  </a:extLst>
                </a:gridCol>
                <a:gridCol w="271136">
                  <a:extLst>
                    <a:ext uri="{9D8B030D-6E8A-4147-A177-3AD203B41FA5}">
                      <a16:colId xmlns:a16="http://schemas.microsoft.com/office/drawing/2014/main" val="2224804334"/>
                    </a:ext>
                  </a:extLst>
                </a:gridCol>
                <a:gridCol w="244379">
                  <a:extLst>
                    <a:ext uri="{9D8B030D-6E8A-4147-A177-3AD203B41FA5}">
                      <a16:colId xmlns:a16="http://schemas.microsoft.com/office/drawing/2014/main" val="2578809227"/>
                    </a:ext>
                  </a:extLst>
                </a:gridCol>
                <a:gridCol w="244379">
                  <a:extLst>
                    <a:ext uri="{9D8B030D-6E8A-4147-A177-3AD203B41FA5}">
                      <a16:colId xmlns:a16="http://schemas.microsoft.com/office/drawing/2014/main" val="3328878145"/>
                    </a:ext>
                  </a:extLst>
                </a:gridCol>
                <a:gridCol w="220744">
                  <a:extLst>
                    <a:ext uri="{9D8B030D-6E8A-4147-A177-3AD203B41FA5}">
                      <a16:colId xmlns:a16="http://schemas.microsoft.com/office/drawing/2014/main" val="394417424"/>
                    </a:ext>
                  </a:extLst>
                </a:gridCol>
                <a:gridCol w="244379">
                  <a:extLst>
                    <a:ext uri="{9D8B030D-6E8A-4147-A177-3AD203B41FA5}">
                      <a16:colId xmlns:a16="http://schemas.microsoft.com/office/drawing/2014/main" val="60472726"/>
                    </a:ext>
                  </a:extLst>
                </a:gridCol>
                <a:gridCol w="571256">
                  <a:extLst>
                    <a:ext uri="{9D8B030D-6E8A-4147-A177-3AD203B41FA5}">
                      <a16:colId xmlns:a16="http://schemas.microsoft.com/office/drawing/2014/main" val="495528602"/>
                    </a:ext>
                  </a:extLst>
                </a:gridCol>
                <a:gridCol w="730907">
                  <a:extLst>
                    <a:ext uri="{9D8B030D-6E8A-4147-A177-3AD203B41FA5}">
                      <a16:colId xmlns:a16="http://schemas.microsoft.com/office/drawing/2014/main" val="3397514874"/>
                    </a:ext>
                  </a:extLst>
                </a:gridCol>
                <a:gridCol w="937588">
                  <a:extLst>
                    <a:ext uri="{9D8B030D-6E8A-4147-A177-3AD203B41FA5}">
                      <a16:colId xmlns:a16="http://schemas.microsoft.com/office/drawing/2014/main" val="284877335"/>
                    </a:ext>
                  </a:extLst>
                </a:gridCol>
                <a:gridCol w="2346362">
                  <a:extLst>
                    <a:ext uri="{9D8B030D-6E8A-4147-A177-3AD203B41FA5}">
                      <a16:colId xmlns:a16="http://schemas.microsoft.com/office/drawing/2014/main" val="4250141888"/>
                    </a:ext>
                  </a:extLst>
                </a:gridCol>
              </a:tblGrid>
              <a:tr h="185271">
                <a:tc rowSpan="2">
                  <a:txBody>
                    <a:bodyPr/>
                    <a:lstStyle/>
                    <a:p>
                      <a:pPr algn="ctr" rtl="1">
                        <a:tabLst>
                          <a:tab pos="915670" algn="l"/>
                        </a:tabLst>
                      </a:pPr>
                      <a:r>
                        <a:rPr lang="ar-KW" sz="900" b="0" i="0" dirty="0">
                          <a:effectLst/>
                          <a:latin typeface="STV" pitchFamily="2" charset="-78"/>
                          <a:cs typeface="STV" pitchFamily="2" charset="-78"/>
                        </a:rPr>
                        <a:t>م</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rowSpan="2">
                  <a:txBody>
                    <a:bodyPr/>
                    <a:lstStyle/>
                    <a:p>
                      <a:pPr marL="71755" marR="71755" algn="ctr" rtl="1">
                        <a:spcAft>
                          <a:spcPts val="0"/>
                        </a:spcAft>
                        <a:tabLst>
                          <a:tab pos="915670" algn="l"/>
                        </a:tabLst>
                      </a:pPr>
                      <a:r>
                        <a:rPr lang="ar-KW" sz="900" b="0" i="0" dirty="0">
                          <a:effectLst/>
                          <a:latin typeface="STV" pitchFamily="2" charset="-78"/>
                          <a:cs typeface="STV" pitchFamily="2" charset="-78"/>
                        </a:rPr>
                        <a:t>المبادئ</a:t>
                      </a:r>
                      <a:endParaRPr lang="en-CA" sz="1100" b="0" i="0" dirty="0">
                        <a:effectLst/>
                        <a:latin typeface="STV" pitchFamily="2" charset="-78"/>
                        <a:ea typeface="Times New Roman" panose="02020603050405020304" pitchFamily="18" charset="0"/>
                        <a:cs typeface="STV" pitchFamily="2" charset="-78"/>
                      </a:endParaRPr>
                    </a:p>
                  </a:txBody>
                  <a:tcPr marL="58212" marR="58212" marT="0" marB="0" vert="vert270" anchor="ctr">
                    <a:solidFill>
                      <a:srgbClr val="0E79AC"/>
                    </a:solidFill>
                  </a:tcPr>
                </a:tc>
                <a:tc rowSpan="2" gridSpan="2">
                  <a:txBody>
                    <a:bodyPr/>
                    <a:lstStyle/>
                    <a:p>
                      <a:pPr algn="ctr" rtl="1">
                        <a:tabLst>
                          <a:tab pos="915670" algn="l"/>
                        </a:tabLst>
                      </a:pPr>
                      <a:r>
                        <a:rPr lang="ar-KW" sz="1200" b="0" i="0" dirty="0">
                          <a:effectLst/>
                          <a:latin typeface="STV" pitchFamily="2" charset="-78"/>
                          <a:cs typeface="STV" pitchFamily="2" charset="-78"/>
                        </a:rPr>
                        <a:t>عناصر المراجعة</a:t>
                      </a:r>
                      <a:endParaRPr lang="en-CA" sz="180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rowSpan="2" hMerge="1">
                  <a:txBody>
                    <a:bodyPr/>
                    <a:lstStyle/>
                    <a:p>
                      <a:pPr rtl="1"/>
                      <a:endParaRPr lang="ar-SA"/>
                    </a:p>
                  </a:txBody>
                  <a:tcPr/>
                </a:tc>
                <a:tc gridSpan="2">
                  <a:txBody>
                    <a:bodyPr/>
                    <a:lstStyle/>
                    <a:p>
                      <a:pPr algn="ctr" rtl="1">
                        <a:tabLst>
                          <a:tab pos="915670" algn="l"/>
                        </a:tabLst>
                      </a:pPr>
                      <a:r>
                        <a:rPr lang="ar-KW" sz="700" b="0" i="0" dirty="0">
                          <a:effectLst/>
                          <a:latin typeface="STV" pitchFamily="2" charset="-78"/>
                          <a:cs typeface="STV" pitchFamily="2" charset="-78"/>
                        </a:rPr>
                        <a:t>توفرها</a:t>
                      </a:r>
                      <a:endParaRPr lang="en-CA" sz="100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hMerge="1">
                  <a:txBody>
                    <a:bodyPr/>
                    <a:lstStyle/>
                    <a:p>
                      <a:pPr rtl="1"/>
                      <a:endParaRPr lang="ar-SA"/>
                    </a:p>
                  </a:txBody>
                  <a:tcPr/>
                </a:tc>
                <a:tc gridSpan="4">
                  <a:txBody>
                    <a:bodyPr/>
                    <a:lstStyle/>
                    <a:p>
                      <a:pPr algn="ctr" rtl="1">
                        <a:tabLst>
                          <a:tab pos="915670" algn="l"/>
                        </a:tabLst>
                      </a:pPr>
                      <a:r>
                        <a:rPr lang="ar-KW" sz="700" b="0" i="0" dirty="0">
                          <a:effectLst/>
                          <a:latin typeface="STV" pitchFamily="2" charset="-78"/>
                          <a:cs typeface="STV" pitchFamily="2" charset="-78"/>
                        </a:rPr>
                        <a:t>توقيت التنفيذ "ربع سنوي"</a:t>
                      </a:r>
                      <a:endParaRPr lang="en-CA" sz="100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algn="ctr" rtl="1">
                        <a:tabLst>
                          <a:tab pos="915670" algn="l"/>
                        </a:tabLst>
                      </a:pPr>
                      <a:r>
                        <a:rPr lang="ar-KW" sz="800" b="0" i="0" dirty="0">
                          <a:effectLst/>
                          <a:latin typeface="STV" pitchFamily="2" charset="-78"/>
                          <a:cs typeface="STV" pitchFamily="2" charset="-78"/>
                        </a:rPr>
                        <a:t>النشر الإلكتروني</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rowSpan="2">
                  <a:txBody>
                    <a:bodyPr/>
                    <a:lstStyle/>
                    <a:p>
                      <a:pPr algn="ctr" rtl="1">
                        <a:tabLst>
                          <a:tab pos="915670" algn="l"/>
                        </a:tabLst>
                      </a:pPr>
                      <a:r>
                        <a:rPr lang="ar-KW" sz="800" b="0" i="0" dirty="0">
                          <a:effectLst/>
                          <a:latin typeface="STV" pitchFamily="2" charset="-78"/>
                          <a:cs typeface="STV" pitchFamily="2" charset="-78"/>
                        </a:rPr>
                        <a:t>المعني بالتنفيذ</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rowSpan="2">
                  <a:txBody>
                    <a:bodyPr/>
                    <a:lstStyle/>
                    <a:p>
                      <a:pPr algn="ctr" rtl="1">
                        <a:tabLst>
                          <a:tab pos="915670" algn="l"/>
                        </a:tabLst>
                      </a:pPr>
                      <a:r>
                        <a:rPr lang="ar-KW" sz="900" b="0" i="0" dirty="0">
                          <a:effectLst/>
                          <a:latin typeface="STV" pitchFamily="2" charset="-78"/>
                          <a:cs typeface="STV" pitchFamily="2" charset="-78"/>
                        </a:rPr>
                        <a:t>الملاحظات </a:t>
                      </a:r>
                      <a:r>
                        <a:rPr lang="en-CA" sz="900" b="0" i="0" dirty="0">
                          <a:effectLst/>
                          <a:latin typeface="STV" pitchFamily="2" charset="-78"/>
                          <a:cs typeface="STV" pitchFamily="2" charset="-78"/>
                        </a:rPr>
                        <a:t> - </a:t>
                      </a:r>
                      <a:r>
                        <a:rPr lang="ar-KW" sz="900" b="0" i="0" dirty="0">
                          <a:effectLst/>
                          <a:latin typeface="STV" pitchFamily="2" charset="-78"/>
                          <a:cs typeface="STV" pitchFamily="2" charset="-78"/>
                        </a:rPr>
                        <a:t>التوصيات </a:t>
                      </a:r>
                      <a:endParaRPr lang="en-CA" sz="1100" b="0" i="0" dirty="0">
                        <a:effectLst/>
                        <a:latin typeface="STV" pitchFamily="2" charset="-78"/>
                        <a:cs typeface="STV" pitchFamily="2" charset="-78"/>
                      </a:endParaRPr>
                    </a:p>
                    <a:p>
                      <a:pPr algn="ctr" rtl="1">
                        <a:tabLst>
                          <a:tab pos="915670" algn="l"/>
                        </a:tabLst>
                      </a:pPr>
                      <a:r>
                        <a:rPr lang="ar-KW" sz="900" b="0" i="0" dirty="0">
                          <a:effectLst/>
                          <a:latin typeface="STV" pitchFamily="2" charset="-78"/>
                          <a:cs typeface="STV" pitchFamily="2" charset="-78"/>
                        </a:rPr>
                        <a:t>تقييم حالة العنصر(0-5)</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extLst>
                  <a:ext uri="{0D108BD9-81ED-4DB2-BD59-A6C34878D82A}">
                    <a16:rowId xmlns:a16="http://schemas.microsoft.com/office/drawing/2014/main" val="3597215899"/>
                  </a:ext>
                </a:extLst>
              </a:tr>
              <a:tr h="294580">
                <a:tc vMerge="1">
                  <a:txBody>
                    <a:bodyPr/>
                    <a:lstStyle/>
                    <a:p>
                      <a:pPr rtl="1"/>
                      <a:endParaRPr lang="ar-SA"/>
                    </a:p>
                  </a:txBody>
                  <a:tcPr/>
                </a:tc>
                <a:tc vMerge="1">
                  <a:txBody>
                    <a:bodyPr/>
                    <a:lstStyle/>
                    <a:p>
                      <a:pPr rtl="1"/>
                      <a:endParaRPr lang="ar-SA"/>
                    </a:p>
                  </a:txBody>
                  <a:tcPr/>
                </a:tc>
                <a:tc gridSpan="2" vMerge="1">
                  <a:txBody>
                    <a:bodyPr/>
                    <a:lstStyle/>
                    <a:p>
                      <a:pPr rtl="1"/>
                      <a:endParaRPr lang="ar-SA"/>
                    </a:p>
                  </a:txBody>
                  <a:tcPr/>
                </a:tc>
                <a:tc hMerge="1" vMerge="1">
                  <a:txBody>
                    <a:bodyPr/>
                    <a:lstStyle/>
                    <a:p>
                      <a:pPr rtl="1"/>
                      <a:endParaRPr lang="ar-SA"/>
                    </a:p>
                  </a:txBody>
                  <a:tcPr/>
                </a:tc>
                <a:tc>
                  <a:txBody>
                    <a:bodyPr/>
                    <a:lstStyle/>
                    <a:p>
                      <a:pPr algn="ctr" rtl="1">
                        <a:tabLst>
                          <a:tab pos="915670" algn="l"/>
                        </a:tabLst>
                      </a:pPr>
                      <a:r>
                        <a:rPr lang="ar-KW" sz="700" b="0" i="0">
                          <a:effectLst/>
                          <a:latin typeface="STV" pitchFamily="2" charset="-78"/>
                          <a:cs typeface="STV" pitchFamily="2" charset="-78"/>
                        </a:rPr>
                        <a:t>نعم</a:t>
                      </a:r>
                      <a:endParaRPr lang="en-CA" sz="1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KW" sz="700" b="0" i="0">
                          <a:effectLst/>
                          <a:latin typeface="STV" pitchFamily="2" charset="-78"/>
                          <a:cs typeface="STV" pitchFamily="2" charset="-78"/>
                        </a:rPr>
                        <a:t>لا</a:t>
                      </a:r>
                      <a:endParaRPr lang="en-CA" sz="1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KW" sz="700" b="0" i="0">
                          <a:effectLst/>
                          <a:latin typeface="STV" pitchFamily="2" charset="-78"/>
                          <a:cs typeface="STV" pitchFamily="2" charset="-78"/>
                        </a:rPr>
                        <a:t>1</a:t>
                      </a:r>
                      <a:endParaRPr lang="en-CA" sz="1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KW" sz="700" b="0" i="0" dirty="0">
                          <a:effectLst/>
                          <a:latin typeface="STV" pitchFamily="2" charset="-78"/>
                          <a:cs typeface="STV" pitchFamily="2" charset="-78"/>
                        </a:rPr>
                        <a:t>2</a:t>
                      </a:r>
                      <a:endParaRPr lang="en-CA" sz="1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KW" sz="700" b="0" i="0">
                          <a:effectLst/>
                          <a:latin typeface="STV" pitchFamily="2" charset="-78"/>
                          <a:cs typeface="STV" pitchFamily="2" charset="-78"/>
                        </a:rPr>
                        <a:t>3</a:t>
                      </a:r>
                      <a:endParaRPr lang="en-CA" sz="1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KW" sz="700" b="0" i="0" dirty="0">
                          <a:effectLst/>
                          <a:latin typeface="STV" pitchFamily="2" charset="-78"/>
                          <a:cs typeface="STV" pitchFamily="2" charset="-78"/>
                        </a:rPr>
                        <a:t>4</a:t>
                      </a:r>
                      <a:endParaRPr lang="en-CA" sz="1000" b="0" i="0" dirty="0">
                        <a:effectLst/>
                        <a:latin typeface="STV" pitchFamily="2" charset="-78"/>
                        <a:ea typeface="Times New Roman" panose="02020603050405020304" pitchFamily="18" charset="0"/>
                        <a:cs typeface="STV" pitchFamily="2" charset="-78"/>
                      </a:endParaRPr>
                    </a:p>
                  </a:txBody>
                  <a:tcPr marL="58212" marR="58212" marT="0" marB="0" anchor="ct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3694030417"/>
                  </a:ext>
                </a:extLst>
              </a:tr>
              <a:tr h="366692">
                <a:tc rowSpan="10">
                  <a:txBody>
                    <a:bodyPr/>
                    <a:lstStyle/>
                    <a:p>
                      <a:pPr algn="ctr" rtl="1">
                        <a:lnSpc>
                          <a:spcPts val="2000"/>
                        </a:lnSpc>
                        <a:tabLst>
                          <a:tab pos="915670" algn="l"/>
                        </a:tabLst>
                      </a:pPr>
                      <a:r>
                        <a:rPr lang="ar-KW" sz="1400" b="0" i="0" dirty="0">
                          <a:effectLst/>
                          <a:latin typeface="STV" pitchFamily="2" charset="-78"/>
                          <a:cs typeface="STV" pitchFamily="2" charset="-78"/>
                        </a:rPr>
                        <a:t>1</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rowSpan="10">
                  <a:txBody>
                    <a:bodyPr/>
                    <a:lstStyle/>
                    <a:p>
                      <a:pPr marL="71755" marR="71755" algn="ctr" rtl="1">
                        <a:spcAft>
                          <a:spcPts val="0"/>
                        </a:spcAft>
                        <a:tabLst>
                          <a:tab pos="915670" algn="l"/>
                        </a:tabLst>
                      </a:pPr>
                      <a:r>
                        <a:rPr lang="ar-SA" sz="1000" b="0" i="0" dirty="0">
                          <a:effectLst/>
                          <a:latin typeface="STV" pitchFamily="2" charset="-78"/>
                          <a:cs typeface="STV" pitchFamily="2" charset="-78"/>
                        </a:rPr>
                        <a:t>الشفافية</a:t>
                      </a:r>
                      <a:endParaRPr lang="en-CA" sz="1200" b="0" i="0" dirty="0">
                        <a:effectLst/>
                        <a:latin typeface="STV" pitchFamily="2" charset="-78"/>
                        <a:ea typeface="Times New Roman" panose="02020603050405020304" pitchFamily="18" charset="0"/>
                        <a:cs typeface="STV" pitchFamily="2" charset="-78"/>
                      </a:endParaRPr>
                    </a:p>
                  </a:txBody>
                  <a:tcPr marL="58212" marR="58212" marT="0" marB="0" vert="vert270" anchor="ctr"/>
                </a:tc>
                <a:tc>
                  <a:txBody>
                    <a:bodyPr/>
                    <a:lstStyle/>
                    <a:p>
                      <a:pPr algn="ctr" rtl="1">
                        <a:tabLst>
                          <a:tab pos="915670" algn="l"/>
                        </a:tabLst>
                      </a:pPr>
                      <a:r>
                        <a:rPr lang="ar-KW" sz="1050" b="0" i="0" dirty="0">
                          <a:effectLst/>
                          <a:latin typeface="STV" pitchFamily="2" charset="-78"/>
                          <a:cs typeface="STV" pitchFamily="2" charset="-78"/>
                        </a:rPr>
                        <a:t>1</a:t>
                      </a:r>
                      <a:endParaRPr lang="en-CA" sz="14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dirty="0">
                          <a:effectLst/>
                          <a:latin typeface="STV" pitchFamily="2" charset="-78"/>
                          <a:cs typeface="STV" pitchFamily="2" charset="-78"/>
                        </a:rPr>
                        <a:t>وجود سياسة عامة معتمدة للنشر والإفصاح عن المعلومات للجمهور المعني .</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لجنة حق الاطلاع </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4</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ضرورة  ادخال كافة البيانات المطلوبة في الوقت الحالي.</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3329743658"/>
                  </a:ext>
                </a:extLst>
              </a:tr>
              <a:tr h="244462">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2</a:t>
                      </a:r>
                      <a:endParaRPr lang="en-CA" sz="14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a:effectLst/>
                          <a:latin typeface="STV" pitchFamily="2" charset="-78"/>
                          <a:cs typeface="STV" pitchFamily="2" charset="-78"/>
                        </a:rPr>
                        <a:t>أهداف الهيئة والنظام الأساسي والهيكل التنظيمي منشورة .</a:t>
                      </a:r>
                      <a:endParaRPr lang="en-CA" sz="11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800" b="0" i="0" dirty="0">
                          <a:effectLst/>
                          <a:latin typeface="STV" pitchFamily="2" charset="-78"/>
                          <a:cs typeface="STV" pitchFamily="2" charset="-78"/>
                        </a:rPr>
                        <a:t> </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5</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1787848926"/>
                  </a:ext>
                </a:extLst>
              </a:tr>
              <a:tr h="611154">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dirty="0">
                          <a:effectLst/>
                          <a:latin typeface="STV" pitchFamily="2" charset="-78"/>
                          <a:cs typeface="STV" pitchFamily="2" charset="-78"/>
                        </a:rPr>
                        <a:t>3</a:t>
                      </a:r>
                      <a:endParaRPr lang="en-CA" sz="14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dirty="0">
                          <a:effectLst/>
                          <a:latin typeface="STV" pitchFamily="2" charset="-78"/>
                          <a:cs typeface="STV" pitchFamily="2" charset="-78"/>
                        </a:rPr>
                        <a:t>أسماء المسئولين في الهيئة وكيفية التواصل معهم متاحة .</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إدارة مركز نظم المعلومات</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4</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الأسماء متاحة دون وسيلة التواصل وعليه _ضرورة مخاطبة إدارة مركز نظم المعلومات بنشر وسيلة التواصل بالمسئولين عبر الموقع الالكتروني</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1766431768"/>
                  </a:ext>
                </a:extLst>
              </a:tr>
              <a:tr h="488923">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4</a:t>
                      </a:r>
                      <a:endParaRPr lang="en-CA" sz="14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a:effectLst/>
                          <a:latin typeface="STV" pitchFamily="2" charset="-78"/>
                          <a:cs typeface="STV" pitchFamily="2" charset="-78"/>
                        </a:rPr>
                        <a:t>برامج وخطط  الهيئة والتقدم والإنجاز متاحة للجمهوري للإطلاع.</a:t>
                      </a:r>
                      <a:endParaRPr lang="en-CA" sz="11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إدارة التخطيط الاستراتيجي</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0</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مخاطبة إدارة التخطيط الاستراتيجي بضرورة عرض برامج وخطط الهيئة على الموقع الالكتروني </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1304169071"/>
                  </a:ext>
                </a:extLst>
              </a:tr>
              <a:tr h="250305">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5</a:t>
                      </a:r>
                      <a:endParaRPr lang="en-CA" sz="14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a:effectLst/>
                          <a:latin typeface="STV" pitchFamily="2" charset="-78"/>
                          <a:cs typeface="STV" pitchFamily="2" charset="-78"/>
                        </a:rPr>
                        <a:t>قرارات  الهيئة معلنة بشكل منتظم .</a:t>
                      </a:r>
                      <a:endParaRPr lang="en-CA" sz="11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لجنة حق الاطلاع </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4</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ضرورة الإعلان بشكل دوري</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374976559"/>
                  </a:ext>
                </a:extLst>
              </a:tr>
              <a:tr h="244462">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6</a:t>
                      </a:r>
                      <a:endParaRPr lang="en-CA" sz="14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a:effectLst/>
                          <a:latin typeface="STV" pitchFamily="2" charset="-78"/>
                          <a:cs typeface="STV" pitchFamily="2" charset="-78"/>
                        </a:rPr>
                        <a:t>إجراءات ومتطلبات وتوقيتات الحصول على خدمات  الهيئة محددة ومعلنة</a:t>
                      </a:r>
                      <a:endParaRPr lang="en-CA" sz="11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إدارة نظم المعلومات</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5</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3997084797"/>
                  </a:ext>
                </a:extLst>
              </a:tr>
              <a:tr h="977847">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dirty="0">
                          <a:effectLst/>
                          <a:latin typeface="STV" pitchFamily="2" charset="-78"/>
                          <a:cs typeface="STV" pitchFamily="2" charset="-78"/>
                        </a:rPr>
                        <a:t>7</a:t>
                      </a:r>
                      <a:endParaRPr lang="en-CA" sz="14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a:effectLst/>
                          <a:latin typeface="STV" pitchFamily="2" charset="-78"/>
                          <a:cs typeface="STV" pitchFamily="2" charset="-78"/>
                        </a:rPr>
                        <a:t>التقارير الدورية حول نشاطات  الهيئة والموازنة المخصصة ومصادر  التمويل وأوجه الصرف معلنة .</a:t>
                      </a:r>
                      <a:endParaRPr lang="en-CA" sz="11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ادارة الشئون المالية</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0     </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مخاطبة إدارة نظم المعلومات </a:t>
                      </a:r>
                      <a:r>
                        <a:rPr lang="ar-SA" sz="800" b="0" i="0" dirty="0" err="1">
                          <a:effectLst/>
                          <a:latin typeface="STV" pitchFamily="2" charset="-78"/>
                          <a:cs typeface="STV" pitchFamily="2" charset="-78"/>
                        </a:rPr>
                        <a:t>بادراج</a:t>
                      </a:r>
                      <a:r>
                        <a:rPr lang="ar-SA" sz="800" b="0" i="0" dirty="0">
                          <a:effectLst/>
                          <a:latin typeface="STV" pitchFamily="2" charset="-78"/>
                          <a:cs typeface="STV" pitchFamily="2" charset="-78"/>
                        </a:rPr>
                        <a:t> خانة </a:t>
                      </a:r>
                      <a:r>
                        <a:rPr lang="ar-SA" sz="800" b="0" i="0" dirty="0" err="1">
                          <a:effectLst/>
                          <a:latin typeface="STV" pitchFamily="2" charset="-78"/>
                          <a:cs typeface="STV" pitchFamily="2" charset="-78"/>
                        </a:rPr>
                        <a:t>االتقاريرالمالية</a:t>
                      </a:r>
                      <a:r>
                        <a:rPr lang="ar-SA" sz="800" b="0" i="0" dirty="0">
                          <a:effectLst/>
                          <a:latin typeface="STV" pitchFamily="2" charset="-78"/>
                          <a:cs typeface="STV" pitchFamily="2" charset="-78"/>
                        </a:rPr>
                        <a:t> وتدريب الإدارة المختصة.، مخاطبة إدارة الشئون المالية </a:t>
                      </a:r>
                      <a:r>
                        <a:rPr lang="ar-SA" sz="800" b="0" i="0" dirty="0" err="1">
                          <a:effectLst/>
                          <a:latin typeface="STV" pitchFamily="2" charset="-78"/>
                          <a:cs typeface="STV" pitchFamily="2" charset="-78"/>
                        </a:rPr>
                        <a:t>باعداد</a:t>
                      </a:r>
                      <a:r>
                        <a:rPr lang="ar-SA" sz="800" b="0" i="0" dirty="0">
                          <a:effectLst/>
                          <a:latin typeface="STV" pitchFamily="2" charset="-78"/>
                          <a:cs typeface="STV" pitchFamily="2" charset="-78"/>
                        </a:rPr>
                        <a:t> التقارير المذكورة وادراجها في الموقع </a:t>
                      </a:r>
                      <a:r>
                        <a:rPr lang="ar-SA" sz="800" b="0" i="0" dirty="0" err="1">
                          <a:effectLst/>
                          <a:latin typeface="STV" pitchFamily="2" charset="-78"/>
                          <a:cs typeface="STV" pitchFamily="2" charset="-78"/>
                        </a:rPr>
                        <a:t>الالكتروني.مع</a:t>
                      </a:r>
                      <a:r>
                        <a:rPr lang="ar-SA" sz="800" b="0" i="0" dirty="0">
                          <a:effectLst/>
                          <a:latin typeface="STV" pitchFamily="2" charset="-78"/>
                          <a:cs typeface="STV" pitchFamily="2" charset="-78"/>
                        </a:rPr>
                        <a:t> ضرورة التقيد بالمعايير المهنية والقواعد الخاصة بالشفافية المالية </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1371773409"/>
                  </a:ext>
                </a:extLst>
              </a:tr>
              <a:tr h="733385">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dirty="0">
                          <a:effectLst/>
                          <a:latin typeface="STV" pitchFamily="2" charset="-78"/>
                          <a:cs typeface="STV" pitchFamily="2" charset="-78"/>
                        </a:rPr>
                        <a:t>8</a:t>
                      </a:r>
                      <a:endParaRPr lang="en-CA" sz="14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a:effectLst/>
                          <a:latin typeface="STV" pitchFamily="2" charset="-78"/>
                          <a:cs typeface="STV" pitchFamily="2" charset="-78"/>
                        </a:rPr>
                        <a:t>تقارير المراجعة والتدقيق والأجهزة الرقابية والإجراءات الخاصة بمعالجة الملاحظات تنشر بانتظام .</a:t>
                      </a:r>
                      <a:endParaRPr lang="en-CA" sz="11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إدارة التفتيش والتدقيق</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0</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مخاطبة إدارة نظم المعلومات </a:t>
                      </a:r>
                      <a:r>
                        <a:rPr lang="ar-SA" sz="800" b="0" i="0" dirty="0" err="1">
                          <a:effectLst/>
                          <a:latin typeface="STV" pitchFamily="2" charset="-78"/>
                          <a:cs typeface="STV" pitchFamily="2" charset="-78"/>
                        </a:rPr>
                        <a:t>بادراج</a:t>
                      </a:r>
                      <a:r>
                        <a:rPr lang="ar-SA" sz="800" b="0" i="0" dirty="0">
                          <a:effectLst/>
                          <a:latin typeface="STV" pitchFamily="2" charset="-78"/>
                          <a:cs typeface="STV" pitchFamily="2" charset="-78"/>
                        </a:rPr>
                        <a:t> خانة تقارير المراجعة وتدريب الإدارة المختصة بذلك. ومخاطبة إدارة التفتيش </a:t>
                      </a:r>
                      <a:r>
                        <a:rPr lang="ar-SA" sz="800" b="0" i="0" dirty="0" err="1">
                          <a:effectLst/>
                          <a:latin typeface="STV" pitchFamily="2" charset="-78"/>
                          <a:cs typeface="STV" pitchFamily="2" charset="-78"/>
                        </a:rPr>
                        <a:t>بادراج</a:t>
                      </a:r>
                      <a:r>
                        <a:rPr lang="ar-SA" sz="800" b="0" i="0" dirty="0">
                          <a:effectLst/>
                          <a:latin typeface="STV" pitchFamily="2" charset="-78"/>
                          <a:cs typeface="STV" pitchFamily="2" charset="-78"/>
                        </a:rPr>
                        <a:t> التقارير المذكورة.</a:t>
                      </a:r>
                      <a:endParaRPr lang="en-CA" sz="1050" b="0" i="0" dirty="0">
                        <a:effectLst/>
                        <a:latin typeface="STV" pitchFamily="2" charset="-78"/>
                        <a:cs typeface="STV" pitchFamily="2" charset="-78"/>
                      </a:endParaRPr>
                    </a:p>
                    <a:p>
                      <a:pPr algn="ctr" rtl="1">
                        <a:tabLst>
                          <a:tab pos="915670" algn="l"/>
                        </a:tabLst>
                      </a:pPr>
                      <a:r>
                        <a:rPr lang="en-US" sz="800" b="0" i="0" dirty="0">
                          <a:effectLst/>
                          <a:latin typeface="STV" pitchFamily="2" charset="-78"/>
                          <a:cs typeface="STV" pitchFamily="2" charset="-78"/>
                        </a:rPr>
                        <a:t> </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3962502160"/>
                  </a:ext>
                </a:extLst>
              </a:tr>
              <a:tr h="977847">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dirty="0">
                          <a:effectLst/>
                          <a:latin typeface="STV" pitchFamily="2" charset="-78"/>
                          <a:cs typeface="STV" pitchFamily="2" charset="-78"/>
                        </a:rPr>
                        <a:t>9</a:t>
                      </a:r>
                      <a:endParaRPr lang="en-CA" sz="14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dirty="0">
                          <a:effectLst/>
                          <a:latin typeface="STV" pitchFamily="2" charset="-78"/>
                          <a:cs typeface="STV" pitchFamily="2" charset="-78"/>
                        </a:rPr>
                        <a:t>البيانات الإحصائية الخاصة بالهيئة  منشورة ومتاحة </a:t>
                      </a:r>
                      <a:r>
                        <a:rPr lang="ar-SA" sz="900" b="0" i="0" dirty="0" err="1">
                          <a:effectLst/>
                          <a:latin typeface="STV" pitchFamily="2" charset="-78"/>
                          <a:cs typeface="STV" pitchFamily="2" charset="-78"/>
                        </a:rPr>
                        <a:t>للإستخدام</a:t>
                      </a:r>
                      <a:r>
                        <a:rPr lang="ar-SA" sz="900" b="0" i="0" dirty="0">
                          <a:effectLst/>
                          <a:latin typeface="STV" pitchFamily="2" charset="-78"/>
                          <a:cs typeface="STV" pitchFamily="2" charset="-78"/>
                        </a:rPr>
                        <a:t> بواسطة الجمهور المعني .</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إدارة التخطيط الاستراتيجي- قسم الاحصاء</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                                                    0</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مخاطبة إدارة التخطيط الاستراتيجي </a:t>
                      </a:r>
                      <a:r>
                        <a:rPr lang="ar-SA" sz="800" b="0" i="0" dirty="0" err="1">
                          <a:effectLst/>
                          <a:latin typeface="STV" pitchFamily="2" charset="-78"/>
                          <a:cs typeface="STV" pitchFamily="2" charset="-78"/>
                        </a:rPr>
                        <a:t>باعداد</a:t>
                      </a:r>
                      <a:r>
                        <a:rPr lang="ar-SA" sz="800" b="0" i="0" dirty="0">
                          <a:effectLst/>
                          <a:latin typeface="STV" pitchFamily="2" charset="-78"/>
                          <a:cs typeface="STV" pitchFamily="2" charset="-78"/>
                        </a:rPr>
                        <a:t> الاحصائيات المطلوبة  وتوفير نظام معلومات إدارية قادر على  وفير </a:t>
                      </a:r>
                      <a:r>
                        <a:rPr lang="ar-SA" sz="800" b="0" i="0" dirty="0" err="1">
                          <a:effectLst/>
                          <a:latin typeface="STV" pitchFamily="2" charset="-78"/>
                          <a:cs typeface="STV" pitchFamily="2" charset="-78"/>
                        </a:rPr>
                        <a:t>البيانت</a:t>
                      </a:r>
                      <a:r>
                        <a:rPr lang="ar-SA" sz="800" b="0" i="0" dirty="0">
                          <a:effectLst/>
                          <a:latin typeface="STV" pitchFamily="2" charset="-78"/>
                          <a:cs typeface="STV" pitchFamily="2" charset="-78"/>
                        </a:rPr>
                        <a:t> اللازمة لصنع القرارات اللازمة وادراجها على الموقع الالكتروني بالتنسيق مع إدارة نظم المعلومات.</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433004060"/>
                  </a:ext>
                </a:extLst>
              </a:tr>
              <a:tr h="500610">
                <a:tc vMerge="1">
                  <a:txBody>
                    <a:bodyPr/>
                    <a:lstStyle/>
                    <a:p>
                      <a:pPr rtl="1"/>
                      <a:endParaRPr lang="ar-SA"/>
                    </a:p>
                  </a:txBody>
                  <a:tcPr/>
                </a:tc>
                <a:tc vMerge="1">
                  <a:txBody>
                    <a:bodyPr/>
                    <a:lstStyle/>
                    <a:p>
                      <a:pPr rtl="1"/>
                      <a:endParaRPr lang="ar-SA"/>
                    </a:p>
                  </a:txBody>
                  <a:tcPr/>
                </a:tc>
                <a:tc>
                  <a:txBody>
                    <a:bodyPr/>
                    <a:lstStyle/>
                    <a:p>
                      <a:pPr algn="ctr" rtl="1">
                        <a:tabLst>
                          <a:tab pos="915670" algn="l"/>
                        </a:tabLst>
                      </a:pPr>
                      <a:r>
                        <a:rPr lang="ar-SA" sz="1050" b="0" i="0" dirty="0">
                          <a:effectLst/>
                          <a:latin typeface="STV" pitchFamily="2" charset="-78"/>
                          <a:cs typeface="STV" pitchFamily="2" charset="-78"/>
                        </a:rPr>
                        <a:t>10</a:t>
                      </a:r>
                      <a:endParaRPr lang="en-CA" sz="14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dirty="0">
                          <a:effectLst/>
                          <a:latin typeface="STV" pitchFamily="2" charset="-78"/>
                          <a:cs typeface="STV" pitchFamily="2" charset="-78"/>
                        </a:rPr>
                        <a:t>إجراءات الحصول على البيانات المتخصصة بغرض البحث العلمي أو الدراسة أو </a:t>
                      </a:r>
                      <a:r>
                        <a:rPr lang="ar-SA" sz="900" b="0" i="0" dirty="0" err="1">
                          <a:effectLst/>
                          <a:latin typeface="STV" pitchFamily="2" charset="-78"/>
                          <a:cs typeface="STV" pitchFamily="2" charset="-78"/>
                        </a:rPr>
                        <a:t>الإطلاع</a:t>
                      </a:r>
                      <a:r>
                        <a:rPr lang="ar-SA" sz="900" b="0" i="0" dirty="0">
                          <a:effectLst/>
                          <a:latin typeface="STV" pitchFamily="2" charset="-78"/>
                          <a:cs typeface="STV" pitchFamily="2" charset="-78"/>
                        </a:rPr>
                        <a:t> العام محددة ومسيرة لطالبي البيانات .</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a:effectLst/>
                          <a:latin typeface="STV" pitchFamily="2" charset="-78"/>
                          <a:cs typeface="STV" pitchFamily="2" charset="-78"/>
                        </a:rPr>
                        <a:t>إدارة التخطيط الاستراتيجي- قسم الاحصاء</a:t>
                      </a:r>
                      <a:endParaRPr lang="en-CA" sz="105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0</a:t>
                      </a:r>
                      <a:endParaRPr lang="en-CA" sz="1050" b="0" i="0" dirty="0">
                        <a:effectLst/>
                        <a:latin typeface="STV" pitchFamily="2" charset="-78"/>
                        <a:cs typeface="STV" pitchFamily="2" charset="-78"/>
                      </a:endParaRPr>
                    </a:p>
                    <a:p>
                      <a:pPr algn="ctr" rtl="1">
                        <a:tabLst>
                          <a:tab pos="915670" algn="l"/>
                        </a:tabLst>
                      </a:pPr>
                      <a:r>
                        <a:rPr lang="ar-SA" sz="800" b="0" i="0" dirty="0">
                          <a:effectLst/>
                          <a:latin typeface="STV" pitchFamily="2" charset="-78"/>
                          <a:cs typeface="STV" pitchFamily="2" charset="-78"/>
                        </a:rPr>
                        <a:t>مخاطبة إدارة التخطيط الاستراتيجي </a:t>
                      </a:r>
                      <a:r>
                        <a:rPr lang="ar-SA" sz="800" b="0" i="0" dirty="0" err="1">
                          <a:effectLst/>
                          <a:latin typeface="STV" pitchFamily="2" charset="-78"/>
                          <a:cs typeface="STV" pitchFamily="2" charset="-78"/>
                        </a:rPr>
                        <a:t>باعداد</a:t>
                      </a:r>
                      <a:r>
                        <a:rPr lang="ar-SA" sz="800" b="0" i="0" dirty="0">
                          <a:effectLst/>
                          <a:latin typeface="STV" pitchFamily="2" charset="-78"/>
                          <a:cs typeface="STV" pitchFamily="2" charset="-78"/>
                        </a:rPr>
                        <a:t> البيانات المطلوبة وادراجها على الموقع الالكتروني بالتنسيق مع إدارة نظم المعلومات.</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1534484292"/>
                  </a:ext>
                </a:extLst>
              </a:tr>
              <a:tr h="366692">
                <a:tc>
                  <a:txBody>
                    <a:bodyPr/>
                    <a:lstStyle/>
                    <a:p>
                      <a:pPr algn="ctr" rtl="1">
                        <a:lnSpc>
                          <a:spcPts val="2000"/>
                        </a:lnSpc>
                        <a:tabLst>
                          <a:tab pos="915670" algn="l"/>
                        </a:tabLst>
                      </a:pPr>
                      <a:r>
                        <a:rPr lang="ar-KW" sz="1400" b="0" i="0" dirty="0">
                          <a:effectLst/>
                          <a:latin typeface="STV" pitchFamily="2" charset="-78"/>
                          <a:cs typeface="STV" pitchFamily="2" charset="-78"/>
                        </a:rPr>
                        <a:t>2</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solidFill>
                      <a:srgbClr val="0E79AC"/>
                    </a:solidFill>
                  </a:tcPr>
                </a:tc>
                <a:tc>
                  <a:txBody>
                    <a:bodyPr/>
                    <a:lstStyle/>
                    <a:p>
                      <a:pPr marL="71755" marR="71755" algn="ctr" rtl="1">
                        <a:spcAft>
                          <a:spcPts val="0"/>
                        </a:spcAft>
                        <a:tabLst>
                          <a:tab pos="915670" algn="l"/>
                        </a:tabLst>
                      </a:pPr>
                      <a:r>
                        <a:rPr lang="ar-SA" sz="900" b="0" i="0" dirty="0">
                          <a:effectLst/>
                          <a:latin typeface="STV" pitchFamily="2" charset="-78"/>
                          <a:cs typeface="STV" pitchFamily="2" charset="-78"/>
                        </a:rPr>
                        <a:t>المسائلة</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050" b="0" i="0" dirty="0">
                          <a:effectLst/>
                          <a:latin typeface="STV" pitchFamily="2" charset="-78"/>
                          <a:cs typeface="STV" pitchFamily="2" charset="-78"/>
                        </a:rPr>
                        <a:t>1</a:t>
                      </a:r>
                      <a:endParaRPr lang="en-CA" sz="14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900" b="0" i="0" dirty="0">
                          <a:effectLst/>
                          <a:latin typeface="STV" pitchFamily="2" charset="-78"/>
                          <a:cs typeface="STV" pitchFamily="2" charset="-78"/>
                        </a:rPr>
                        <a:t>المسئوليات والمهام محددة لكل وحدة تنظيمية ومستوى وظيفي بما يضمن مائلة المستويات الإدارية المختلفة حول الإنجازات المحققة</a:t>
                      </a:r>
                      <a:endParaRPr lang="en-CA" sz="11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a:effectLst/>
                          <a:latin typeface="STV" pitchFamily="2" charset="-78"/>
                          <a:cs typeface="STV" pitchFamily="2" charset="-78"/>
                        </a:rPr>
                        <a:t>*</a:t>
                      </a:r>
                      <a:endParaRPr lang="en-CA" sz="2000" b="0" i="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00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إدارة التطوير والتدريب</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tc>
                  <a:txBody>
                    <a:bodyPr/>
                    <a:lstStyle/>
                    <a:p>
                      <a:pPr algn="ctr" rtl="1">
                        <a:tabLst>
                          <a:tab pos="915670" algn="l"/>
                        </a:tabLst>
                      </a:pPr>
                      <a:r>
                        <a:rPr lang="ar-SA" sz="800" b="0" i="0" dirty="0">
                          <a:effectLst/>
                          <a:latin typeface="STV" pitchFamily="2" charset="-78"/>
                          <a:cs typeface="STV" pitchFamily="2" charset="-78"/>
                        </a:rPr>
                        <a:t>5</a:t>
                      </a:r>
                      <a:endParaRPr lang="en-CA" sz="1050" b="0" i="0" dirty="0">
                        <a:effectLst/>
                        <a:latin typeface="STV" pitchFamily="2" charset="-78"/>
                        <a:ea typeface="Times New Roman" panose="02020603050405020304" pitchFamily="18" charset="0"/>
                        <a:cs typeface="STV" pitchFamily="2" charset="-78"/>
                      </a:endParaRPr>
                    </a:p>
                  </a:txBody>
                  <a:tcPr marL="58212" marR="58212" marT="0" marB="0" anchor="ctr"/>
                </a:tc>
                <a:extLst>
                  <a:ext uri="{0D108BD9-81ED-4DB2-BD59-A6C34878D82A}">
                    <a16:rowId xmlns:a16="http://schemas.microsoft.com/office/drawing/2014/main" val="3962511125"/>
                  </a:ext>
                </a:extLst>
              </a:tr>
            </a:tbl>
          </a:graphicData>
        </a:graphic>
      </p:graphicFrame>
    </p:spTree>
    <p:extLst>
      <p:ext uri="{BB962C8B-B14F-4D97-AF65-F5344CB8AC3E}">
        <p14:creationId xmlns:p14="http://schemas.microsoft.com/office/powerpoint/2010/main" val="299853270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25</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0A3E3878-E02A-0664-A44C-1F99967DFB93}"/>
              </a:ext>
            </a:extLst>
          </p:cNvPr>
          <p:cNvGraphicFramePr>
            <a:graphicFrameLocks noGrp="1"/>
          </p:cNvGraphicFramePr>
          <p:nvPr>
            <p:extLst>
              <p:ext uri="{D42A27DB-BD31-4B8C-83A1-F6EECF244321}">
                <p14:modId xmlns:p14="http://schemas.microsoft.com/office/powerpoint/2010/main" val="2842275759"/>
              </p:ext>
            </p:extLst>
          </p:nvPr>
        </p:nvGraphicFramePr>
        <p:xfrm>
          <a:off x="980044" y="246691"/>
          <a:ext cx="10895731" cy="6482948"/>
        </p:xfrm>
        <a:graphic>
          <a:graphicData uri="http://schemas.openxmlformats.org/drawingml/2006/table">
            <a:tbl>
              <a:tblPr rtl="1" firstRow="1" firstCol="1" bandRow="1">
                <a:tableStyleId>{5C22544A-7EE6-4342-B048-85BDC9FD1C3A}</a:tableStyleId>
              </a:tblPr>
              <a:tblGrid>
                <a:gridCol w="795349">
                  <a:extLst>
                    <a:ext uri="{9D8B030D-6E8A-4147-A177-3AD203B41FA5}">
                      <a16:colId xmlns:a16="http://schemas.microsoft.com/office/drawing/2014/main" val="3182564188"/>
                    </a:ext>
                  </a:extLst>
                </a:gridCol>
                <a:gridCol w="667311">
                  <a:extLst>
                    <a:ext uri="{9D8B030D-6E8A-4147-A177-3AD203B41FA5}">
                      <a16:colId xmlns:a16="http://schemas.microsoft.com/office/drawing/2014/main" val="4286323733"/>
                    </a:ext>
                  </a:extLst>
                </a:gridCol>
                <a:gridCol w="3107985">
                  <a:extLst>
                    <a:ext uri="{9D8B030D-6E8A-4147-A177-3AD203B41FA5}">
                      <a16:colId xmlns:a16="http://schemas.microsoft.com/office/drawing/2014/main" val="1580343717"/>
                    </a:ext>
                  </a:extLst>
                </a:gridCol>
                <a:gridCol w="446870">
                  <a:extLst>
                    <a:ext uri="{9D8B030D-6E8A-4147-A177-3AD203B41FA5}">
                      <a16:colId xmlns:a16="http://schemas.microsoft.com/office/drawing/2014/main" val="3458584192"/>
                    </a:ext>
                  </a:extLst>
                </a:gridCol>
                <a:gridCol w="259298">
                  <a:extLst>
                    <a:ext uri="{9D8B030D-6E8A-4147-A177-3AD203B41FA5}">
                      <a16:colId xmlns:a16="http://schemas.microsoft.com/office/drawing/2014/main" val="1713862772"/>
                    </a:ext>
                  </a:extLst>
                </a:gridCol>
                <a:gridCol w="259298">
                  <a:extLst>
                    <a:ext uri="{9D8B030D-6E8A-4147-A177-3AD203B41FA5}">
                      <a16:colId xmlns:a16="http://schemas.microsoft.com/office/drawing/2014/main" val="3619537146"/>
                    </a:ext>
                  </a:extLst>
                </a:gridCol>
                <a:gridCol w="234221">
                  <a:extLst>
                    <a:ext uri="{9D8B030D-6E8A-4147-A177-3AD203B41FA5}">
                      <a16:colId xmlns:a16="http://schemas.microsoft.com/office/drawing/2014/main" val="3905734078"/>
                    </a:ext>
                  </a:extLst>
                </a:gridCol>
                <a:gridCol w="259298">
                  <a:extLst>
                    <a:ext uri="{9D8B030D-6E8A-4147-A177-3AD203B41FA5}">
                      <a16:colId xmlns:a16="http://schemas.microsoft.com/office/drawing/2014/main" val="619666148"/>
                    </a:ext>
                  </a:extLst>
                </a:gridCol>
                <a:gridCol w="606133">
                  <a:extLst>
                    <a:ext uri="{9D8B030D-6E8A-4147-A177-3AD203B41FA5}">
                      <a16:colId xmlns:a16="http://schemas.microsoft.com/office/drawing/2014/main" val="1725856068"/>
                    </a:ext>
                  </a:extLst>
                </a:gridCol>
                <a:gridCol w="551621">
                  <a:extLst>
                    <a:ext uri="{9D8B030D-6E8A-4147-A177-3AD203B41FA5}">
                      <a16:colId xmlns:a16="http://schemas.microsoft.com/office/drawing/2014/main" val="2334549106"/>
                    </a:ext>
                  </a:extLst>
                </a:gridCol>
                <a:gridCol w="1448196">
                  <a:extLst>
                    <a:ext uri="{9D8B030D-6E8A-4147-A177-3AD203B41FA5}">
                      <a16:colId xmlns:a16="http://schemas.microsoft.com/office/drawing/2014/main" val="2201504775"/>
                    </a:ext>
                  </a:extLst>
                </a:gridCol>
                <a:gridCol w="2260151">
                  <a:extLst>
                    <a:ext uri="{9D8B030D-6E8A-4147-A177-3AD203B41FA5}">
                      <a16:colId xmlns:a16="http://schemas.microsoft.com/office/drawing/2014/main" val="204987858"/>
                    </a:ext>
                  </a:extLst>
                </a:gridCol>
              </a:tblGrid>
              <a:tr h="628430">
                <a:tc rowSpan="9">
                  <a:txBody>
                    <a:bodyPr/>
                    <a:lstStyle/>
                    <a:p>
                      <a:pPr marL="71755" marR="71755" algn="ctr" rtl="1">
                        <a:spcAft>
                          <a:spcPts val="0"/>
                        </a:spcAft>
                        <a:tabLst>
                          <a:tab pos="915670" algn="l"/>
                        </a:tabLst>
                      </a:pPr>
                      <a:r>
                        <a:rPr lang="ar-SA" sz="700" b="0" i="0" dirty="0">
                          <a:effectLst/>
                          <a:latin typeface="STV" pitchFamily="2" charset="-78"/>
                          <a:cs typeface="STV" pitchFamily="2" charset="-78"/>
                        </a:rPr>
                        <a:t> </a:t>
                      </a:r>
                      <a:endParaRPr lang="en-CA" sz="1000" b="0" i="0" dirty="0">
                        <a:effectLst/>
                        <a:latin typeface="STV" pitchFamily="2" charset="-78"/>
                        <a:ea typeface="Times New Roman" panose="02020603050405020304" pitchFamily="18" charset="0"/>
                        <a:cs typeface="STV" pitchFamily="2" charset="-78"/>
                      </a:endParaRPr>
                    </a:p>
                  </a:txBody>
                  <a:tcPr marL="58277" marR="58277" marT="0" marB="0" anchor="ctr">
                    <a:solidFill>
                      <a:srgbClr val="0E79AC"/>
                    </a:solidFill>
                  </a:tcPr>
                </a:tc>
                <a:tc>
                  <a:txBody>
                    <a:bodyPr/>
                    <a:lstStyle/>
                    <a:p>
                      <a:pPr algn="ctr" rtl="1">
                        <a:tabLst>
                          <a:tab pos="915670" algn="l"/>
                        </a:tabLst>
                      </a:pPr>
                      <a:r>
                        <a:rPr lang="ar-SA" sz="1200" b="0" i="0" dirty="0">
                          <a:solidFill>
                            <a:schemeClr val="tx1"/>
                          </a:solidFill>
                          <a:effectLst/>
                          <a:latin typeface="STV" pitchFamily="2" charset="-78"/>
                          <a:cs typeface="STV" pitchFamily="2" charset="-78"/>
                        </a:rPr>
                        <a:t>2</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مستهدفات ومؤشرات الأداء محددة لكل مستوى تنظيمي .</a:t>
                      </a:r>
                      <a:endParaRPr lang="en-CA" sz="11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en-US" sz="1100" b="0" i="0" dirty="0">
                          <a:solidFill>
                            <a:schemeClr val="tx1"/>
                          </a:solidFill>
                          <a:effectLst/>
                          <a:latin typeface="STV" pitchFamily="2" charset="-78"/>
                          <a:cs typeface="STV" pitchFamily="2" charset="-78"/>
                        </a:rPr>
                        <a:t> </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en-US" sz="1100" b="0" i="0" dirty="0">
                          <a:solidFill>
                            <a:schemeClr val="tx1"/>
                          </a:solidFill>
                          <a:effectLst/>
                          <a:latin typeface="STV" pitchFamily="2" charset="-78"/>
                          <a:cs typeface="STV" pitchFamily="2" charset="-78"/>
                        </a:rPr>
                        <a:t> </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إدارة التطوير والتدريب</a:t>
                      </a:r>
                      <a:endParaRPr lang="en-CA" sz="11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 0   </a:t>
                      </a:r>
                      <a:endParaRPr lang="en-CA" sz="11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مخاطبة الإدارة المعنية بعمل </a:t>
                      </a:r>
                      <a:r>
                        <a:rPr lang="ar-SA" sz="900" b="0" i="0" dirty="0" err="1">
                          <a:solidFill>
                            <a:schemeClr val="tx1"/>
                          </a:solidFill>
                          <a:effectLst/>
                          <a:latin typeface="STV" pitchFamily="2" charset="-78"/>
                          <a:cs typeface="STV" pitchFamily="2" charset="-78"/>
                        </a:rPr>
                        <a:t>مؤشرت</a:t>
                      </a:r>
                      <a:r>
                        <a:rPr lang="ar-SA" sz="900" b="0" i="0" dirty="0">
                          <a:solidFill>
                            <a:schemeClr val="tx1"/>
                          </a:solidFill>
                          <a:effectLst/>
                          <a:latin typeface="STV" pitchFamily="2" charset="-78"/>
                          <a:cs typeface="STV" pitchFamily="2" charset="-78"/>
                        </a:rPr>
                        <a:t> الأداء الخاصة لكل وحدة تنظيمية ونشرها لكافة </a:t>
                      </a:r>
                      <a:r>
                        <a:rPr lang="ar-SA" sz="900" b="0" i="0" dirty="0" err="1">
                          <a:solidFill>
                            <a:schemeClr val="tx1"/>
                          </a:solidFill>
                          <a:effectLst/>
                          <a:latin typeface="STV" pitchFamily="2" charset="-78"/>
                          <a:cs typeface="STV" pitchFamily="2" charset="-78"/>
                        </a:rPr>
                        <a:t>العاملينوكذلك</a:t>
                      </a:r>
                      <a:r>
                        <a:rPr lang="ar-SA" sz="900" b="0" i="0" dirty="0">
                          <a:solidFill>
                            <a:schemeClr val="tx1"/>
                          </a:solidFill>
                          <a:effectLst/>
                          <a:latin typeface="STV" pitchFamily="2" charset="-78"/>
                          <a:cs typeface="STV" pitchFamily="2" charset="-78"/>
                        </a:rPr>
                        <a:t> إجراءات التشغيل المعيارية بالتنسيق مع ديوان الخدمة المدنية </a:t>
                      </a:r>
                      <a:endParaRPr lang="en-CA" sz="11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solidFill>
                      <a:srgbClr val="E9EBF5"/>
                    </a:solidFill>
                  </a:tcPr>
                </a:tc>
                <a:extLst>
                  <a:ext uri="{0D108BD9-81ED-4DB2-BD59-A6C34878D82A}">
                    <a16:rowId xmlns:a16="http://schemas.microsoft.com/office/drawing/2014/main" val="636357611"/>
                  </a:ext>
                </a:extLst>
              </a:tr>
              <a:tr h="377058">
                <a:tc vMerge="1">
                  <a:txBody>
                    <a:bodyPr/>
                    <a:lstStyle/>
                    <a:p>
                      <a:pPr rtl="1"/>
                      <a:endParaRPr lang="ar-SA"/>
                    </a:p>
                  </a:txBody>
                  <a:tcPr/>
                </a:tc>
                <a:tc>
                  <a:txBody>
                    <a:bodyPr/>
                    <a:lstStyle/>
                    <a:p>
                      <a:pPr algn="ctr" rtl="1">
                        <a:tabLst>
                          <a:tab pos="915670" algn="l"/>
                        </a:tabLst>
                      </a:pPr>
                      <a:r>
                        <a:rPr lang="ar-SA" sz="1200" b="0" i="0">
                          <a:solidFill>
                            <a:schemeClr val="tx1"/>
                          </a:solidFill>
                          <a:effectLst/>
                          <a:latin typeface="STV" pitchFamily="2" charset="-78"/>
                          <a:cs typeface="STV" pitchFamily="2" charset="-78"/>
                        </a:rPr>
                        <a:t>3</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نظام لإدارة الإداء التنظيمي وأداء العاملين مفعل ويساعد على تحديد التقدم في انجاز للوحدات الإدارية المختلفة </a:t>
                      </a:r>
                      <a:endParaRPr lang="en-CA" sz="11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a:t>
                      </a:r>
                      <a:endParaRPr lang="en-CA" sz="11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إدارة التطوير والتدريب</a:t>
                      </a:r>
                      <a:endParaRPr lang="en-CA" sz="11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0</a:t>
                      </a:r>
                      <a:endParaRPr lang="en-CA" sz="11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تنسق الإدارة المعنية مع ديوان الخدمة المدنية  </a:t>
                      </a:r>
                      <a:r>
                        <a:rPr lang="ar-SA" sz="900" b="0" i="0" dirty="0" err="1">
                          <a:solidFill>
                            <a:schemeClr val="tx1"/>
                          </a:solidFill>
                          <a:effectLst/>
                          <a:latin typeface="STV" pitchFamily="2" charset="-78"/>
                          <a:cs typeface="STV" pitchFamily="2" charset="-78"/>
                        </a:rPr>
                        <a:t>لاعداد</a:t>
                      </a:r>
                      <a:r>
                        <a:rPr lang="ar-SA" sz="900" b="0" i="0" dirty="0">
                          <a:solidFill>
                            <a:schemeClr val="tx1"/>
                          </a:solidFill>
                          <a:effectLst/>
                          <a:latin typeface="STV" pitchFamily="2" charset="-78"/>
                          <a:cs typeface="STV" pitchFamily="2" charset="-78"/>
                        </a:rPr>
                        <a:t> النظام المطلوب  . </a:t>
                      </a:r>
                      <a:endParaRPr lang="en-CA" sz="1100" b="0" i="0" dirty="0">
                        <a:solidFill>
                          <a:schemeClr val="tx1"/>
                        </a:solidFill>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106445516"/>
                  </a:ext>
                </a:extLst>
              </a:tr>
              <a:tr h="754116">
                <a:tc vMerge="1">
                  <a:txBody>
                    <a:bodyPr/>
                    <a:lstStyle/>
                    <a:p>
                      <a:pPr rtl="1"/>
                      <a:endParaRPr lang="ar-SA"/>
                    </a:p>
                  </a:txBody>
                  <a:tcPr/>
                </a:tc>
                <a:tc>
                  <a:txBody>
                    <a:bodyPr/>
                    <a:lstStyle/>
                    <a:p>
                      <a:pPr algn="ctr" rtl="1">
                        <a:tabLst>
                          <a:tab pos="915670" algn="l"/>
                        </a:tabLst>
                      </a:pPr>
                      <a:r>
                        <a:rPr lang="ar-SA" sz="1200" b="0" i="0">
                          <a:effectLst/>
                          <a:latin typeface="STV" pitchFamily="2" charset="-78"/>
                          <a:cs typeface="STV" pitchFamily="2" charset="-78"/>
                        </a:rPr>
                        <a:t>4</a:t>
                      </a:r>
                      <a:endParaRPr lang="en-CA" sz="18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نظام معتمد للتقارير ويضمن تدفق البيانات الخاصة بالتقدم في تحقيق الأهداف بين المستويات الإدارية المختلفة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إدارة التخطيط الاستراتيجي </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0</a:t>
                      </a:r>
                      <a:endParaRPr lang="en-CA" sz="11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مخاطبة إدارة التخطيط الاستراتيجي </a:t>
                      </a:r>
                      <a:r>
                        <a:rPr lang="ar-SA" sz="900" b="0" i="0" dirty="0" err="1">
                          <a:effectLst/>
                          <a:latin typeface="STV" pitchFamily="2" charset="-78"/>
                          <a:cs typeface="STV" pitchFamily="2" charset="-78"/>
                        </a:rPr>
                        <a:t>باعداد</a:t>
                      </a:r>
                      <a:r>
                        <a:rPr lang="ar-SA" sz="900" b="0" i="0" dirty="0">
                          <a:effectLst/>
                          <a:latin typeface="STV" pitchFamily="2" charset="-78"/>
                          <a:cs typeface="STV" pitchFamily="2" charset="-78"/>
                        </a:rPr>
                        <a:t> خطة </a:t>
                      </a:r>
                      <a:r>
                        <a:rPr lang="ar-SA" sz="900" b="0" i="0" dirty="0" err="1">
                          <a:effectLst/>
                          <a:latin typeface="STV" pitchFamily="2" charset="-78"/>
                          <a:cs typeface="STV" pitchFamily="2" charset="-78"/>
                        </a:rPr>
                        <a:t>متكامله</a:t>
                      </a:r>
                      <a:r>
                        <a:rPr lang="ar-SA" sz="900" b="0" i="0" dirty="0">
                          <a:effectLst/>
                          <a:latin typeface="STV" pitchFamily="2" charset="-78"/>
                          <a:cs typeface="STV" pitchFamily="2" charset="-78"/>
                        </a:rPr>
                        <a:t> للجهة تتضمن الأهداف والبرامج والجدول الزمني والمسئوليات وينشر على الموقع الالكتروني  بالتنسيق مع إدارة نظم المعلومات بهذا الشأن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3836253106"/>
                  </a:ext>
                </a:extLst>
              </a:tr>
              <a:tr h="377058">
                <a:tc vMerge="1">
                  <a:txBody>
                    <a:bodyPr/>
                    <a:lstStyle/>
                    <a:p>
                      <a:pPr rtl="1"/>
                      <a:endParaRPr lang="ar-SA"/>
                    </a:p>
                  </a:txBody>
                  <a:tcPr/>
                </a:tc>
                <a:tc>
                  <a:txBody>
                    <a:bodyPr/>
                    <a:lstStyle/>
                    <a:p>
                      <a:pPr algn="ctr" rtl="1">
                        <a:tabLst>
                          <a:tab pos="915670" algn="l"/>
                        </a:tabLst>
                      </a:pPr>
                      <a:r>
                        <a:rPr lang="ar-SA" sz="1200" b="0" i="0">
                          <a:effectLst/>
                          <a:latin typeface="STV" pitchFamily="2" charset="-78"/>
                          <a:cs typeface="STV" pitchFamily="2" charset="-78"/>
                        </a:rPr>
                        <a:t>5</a:t>
                      </a:r>
                      <a:endParaRPr lang="en-CA" sz="18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اجتماعات منتظمة على المستويات المختلفة قيادات ـ عاملين لتحديد التقدم في الأداء وحل المشكلات واتخاذ القرارات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إدارة مكتب المدير العام وكافة قطاعات الهيئة </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5</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3155478557"/>
                  </a:ext>
                </a:extLst>
              </a:tr>
              <a:tr h="251372">
                <a:tc vMerge="1">
                  <a:txBody>
                    <a:bodyPr/>
                    <a:lstStyle/>
                    <a:p>
                      <a:pPr rtl="1"/>
                      <a:endParaRPr lang="ar-SA"/>
                    </a:p>
                  </a:txBody>
                  <a:tcPr/>
                </a:tc>
                <a:tc>
                  <a:txBody>
                    <a:bodyPr/>
                    <a:lstStyle/>
                    <a:p>
                      <a:pPr algn="ctr" rtl="1">
                        <a:tabLst>
                          <a:tab pos="915670" algn="l"/>
                        </a:tabLst>
                      </a:pPr>
                      <a:r>
                        <a:rPr lang="ar-SA" sz="1200" b="0" i="0">
                          <a:effectLst/>
                          <a:latin typeface="STV" pitchFamily="2" charset="-78"/>
                          <a:cs typeface="STV" pitchFamily="2" charset="-78"/>
                        </a:rPr>
                        <a:t>6</a:t>
                      </a:r>
                      <a:endParaRPr lang="en-CA" sz="18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آلية للتواصل الفعال مع الأطراف المعنية المراجعين ، الجهات الرقابية الإعلام .</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dirty="0">
                          <a:effectLst/>
                          <a:latin typeface="STV" pitchFamily="2" charset="-78"/>
                          <a:cs typeface="STV" pitchFamily="2" charset="-78"/>
                        </a:rPr>
                        <a:t>*</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كافة القطاعات</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5</a:t>
                      </a:r>
                      <a:endParaRPr lang="en-CA" sz="1100" b="0" i="0">
                        <a:effectLst/>
                        <a:latin typeface="STV" pitchFamily="2" charset="-78"/>
                        <a:cs typeface="STV" pitchFamily="2" charset="-78"/>
                      </a:endParaRPr>
                    </a:p>
                    <a:p>
                      <a:pPr algn="ctr" rtl="1">
                        <a:tabLst>
                          <a:tab pos="915670" algn="l"/>
                        </a:tabLst>
                      </a:pPr>
                      <a:r>
                        <a:rPr lang="ar-SA" sz="900" b="0" i="0">
                          <a:effectLst/>
                          <a:latin typeface="STV" pitchFamily="2" charset="-78"/>
                          <a:cs typeface="STV" pitchFamily="2" charset="-78"/>
                        </a:rPr>
                        <a:t> توفر لمكاتب الجهات الرقابية في الهيئة </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3670912510"/>
                  </a:ext>
                </a:extLst>
              </a:tr>
              <a:tr h="377058">
                <a:tc vMerge="1">
                  <a:txBody>
                    <a:bodyPr/>
                    <a:lstStyle/>
                    <a:p>
                      <a:pPr rtl="1"/>
                      <a:endParaRPr lang="ar-SA"/>
                    </a:p>
                  </a:txBody>
                  <a:tcPr/>
                </a:tc>
                <a:tc>
                  <a:txBody>
                    <a:bodyPr/>
                    <a:lstStyle/>
                    <a:p>
                      <a:pPr algn="ctr" rtl="1">
                        <a:tabLst>
                          <a:tab pos="915670" algn="l"/>
                        </a:tabLst>
                      </a:pPr>
                      <a:r>
                        <a:rPr lang="ar-SA" sz="1200" b="0" i="0">
                          <a:effectLst/>
                          <a:latin typeface="STV" pitchFamily="2" charset="-78"/>
                          <a:cs typeface="STV" pitchFamily="2" charset="-78"/>
                        </a:rPr>
                        <a:t>7</a:t>
                      </a:r>
                      <a:endParaRPr lang="en-CA" sz="18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منظومة متكاملة للمتابعة والتقييم للبرامج والمشروعات والخطط تتمتع باستقلالية لأداء العمل بشكل مهني ومحايد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dirty="0">
                          <a:effectLst/>
                          <a:latin typeface="STV" pitchFamily="2" charset="-78"/>
                          <a:cs typeface="STV" pitchFamily="2" charset="-78"/>
                        </a:rPr>
                        <a:t> </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إدارة التخطيط الاستراتيجي</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0</a:t>
                      </a:r>
                      <a:endParaRPr lang="en-CA" sz="1100" b="0" i="0">
                        <a:effectLst/>
                        <a:latin typeface="STV" pitchFamily="2" charset="-78"/>
                        <a:cs typeface="STV" pitchFamily="2" charset="-78"/>
                      </a:endParaRPr>
                    </a:p>
                    <a:p>
                      <a:pPr algn="ctr" rtl="1">
                        <a:tabLst>
                          <a:tab pos="915670" algn="l"/>
                        </a:tabLst>
                      </a:pPr>
                      <a:r>
                        <a:rPr lang="ar-SA" sz="900" b="0" i="0">
                          <a:effectLst/>
                          <a:latin typeface="STV" pitchFamily="2" charset="-78"/>
                          <a:cs typeface="STV" pitchFamily="2" charset="-78"/>
                        </a:rPr>
                        <a:t>مخاطبة إدارة التخطيط الاستراتيجي باعداد المنظومة المطلوبة.  </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2580687915"/>
                  </a:ext>
                </a:extLst>
              </a:tr>
              <a:tr h="628430">
                <a:tc vMerge="1">
                  <a:txBody>
                    <a:bodyPr/>
                    <a:lstStyle/>
                    <a:p>
                      <a:pPr rtl="1"/>
                      <a:endParaRPr lang="ar-SA"/>
                    </a:p>
                  </a:txBody>
                  <a:tcPr/>
                </a:tc>
                <a:tc>
                  <a:txBody>
                    <a:bodyPr/>
                    <a:lstStyle/>
                    <a:p>
                      <a:pPr algn="ctr" rtl="1">
                        <a:tabLst>
                          <a:tab pos="915670" algn="l"/>
                        </a:tabLst>
                      </a:pPr>
                      <a:r>
                        <a:rPr lang="ar-SA" sz="1200" b="0" i="0">
                          <a:effectLst/>
                          <a:latin typeface="STV" pitchFamily="2" charset="-78"/>
                          <a:cs typeface="STV" pitchFamily="2" charset="-78"/>
                        </a:rPr>
                        <a:t>8</a:t>
                      </a:r>
                      <a:endParaRPr lang="en-CA" sz="18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نظام لدراسة مدى رضاء المستفيدين والمستهدفين لخدمات الجهة ، وربطها بنظام الحوافز والمزايا .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دارة التخطيط الاستراتيجي/ قسم العلاقات العامة </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0</a:t>
                      </a:r>
                      <a:endParaRPr lang="en-CA" sz="1100" b="0" i="0">
                        <a:effectLst/>
                        <a:latin typeface="STV" pitchFamily="2" charset="-78"/>
                        <a:cs typeface="STV" pitchFamily="2" charset="-78"/>
                      </a:endParaRPr>
                    </a:p>
                    <a:p>
                      <a:pPr algn="ctr" rtl="1">
                        <a:tabLst>
                          <a:tab pos="915670" algn="l"/>
                        </a:tabLst>
                      </a:pPr>
                      <a:r>
                        <a:rPr lang="ar-SA" sz="900" b="0" i="0">
                          <a:effectLst/>
                          <a:latin typeface="STV" pitchFamily="2" charset="-78"/>
                          <a:cs typeface="STV" pitchFamily="2" charset="-78"/>
                        </a:rPr>
                        <a:t>مخاطبة إدارة التخطيط الاستراتيجي بالتنسيق مع قسم العلاقات العامة.لوضع الية لتنفيذ استطلاعات خاصة برضا العاملين والتنسيق مع جهاز متابعة الأداء الحكومي.</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1517384377"/>
                  </a:ext>
                </a:extLst>
              </a:tr>
              <a:tr h="1005488">
                <a:tc vMerge="1">
                  <a:txBody>
                    <a:bodyPr/>
                    <a:lstStyle/>
                    <a:p>
                      <a:pPr rtl="1"/>
                      <a:endParaRPr lang="ar-SA"/>
                    </a:p>
                  </a:txBody>
                  <a:tcPr/>
                </a:tc>
                <a:tc>
                  <a:txBody>
                    <a:bodyPr/>
                    <a:lstStyle/>
                    <a:p>
                      <a:pPr algn="ctr" rtl="1">
                        <a:tabLst>
                          <a:tab pos="915670" algn="l"/>
                        </a:tabLst>
                      </a:pPr>
                      <a:r>
                        <a:rPr lang="ar-SA" sz="1200" b="0" i="0">
                          <a:effectLst/>
                          <a:latin typeface="STV" pitchFamily="2" charset="-78"/>
                          <a:cs typeface="STV" pitchFamily="2" charset="-78"/>
                        </a:rPr>
                        <a:t>9</a:t>
                      </a:r>
                      <a:endParaRPr lang="en-CA" sz="18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منظومة مفعلة لتلقي الشكاوي والمقترحات ودراستها واتخاذ الإجراءات بشأنها والرجوع للشاكي بالنتائج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dirty="0">
                          <a:effectLst/>
                          <a:latin typeface="STV" pitchFamily="2" charset="-78"/>
                          <a:cs typeface="STV" pitchFamily="2" charset="-78"/>
                        </a:rPr>
                        <a:t>*</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dirty="0">
                          <a:effectLst/>
                          <a:latin typeface="STV" pitchFamily="2" charset="-78"/>
                          <a:cs typeface="STV" pitchFamily="2" charset="-78"/>
                        </a:rPr>
                        <a:t> </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ادارة مكتب المدير العام</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4</a:t>
                      </a:r>
                      <a:endParaRPr lang="en-CA" sz="1100" b="0" i="0">
                        <a:effectLst/>
                        <a:latin typeface="STV" pitchFamily="2" charset="-78"/>
                        <a:cs typeface="STV" pitchFamily="2" charset="-78"/>
                      </a:endParaRPr>
                    </a:p>
                    <a:p>
                      <a:pPr algn="ctr" rtl="1">
                        <a:tabLst>
                          <a:tab pos="915670" algn="l"/>
                        </a:tabLst>
                      </a:pPr>
                      <a:r>
                        <a:rPr lang="ar-SA" sz="900" b="0" i="0">
                          <a:effectLst/>
                          <a:latin typeface="STV" pitchFamily="2" charset="-78"/>
                          <a:cs typeface="STV" pitchFamily="2" charset="-78"/>
                        </a:rPr>
                        <a:t>ضرورةعمل منظومة متكاملة لخدمة المواطنين تتمتع بالشفافية ويتم الإعلان عن نتائج الاعمال بالشكاوي بشكل منظم حيث ان العمليه  في الهيئة تتم في الوقت الحالي عن طريق تعبئة نموذج خاص يرسل الى ايميل محدد /او اجتماعات أسبوعية مع المعنيين. ضرورة متابعة الشكوى</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979769649"/>
                  </a:ext>
                </a:extLst>
              </a:tr>
              <a:tr h="1005488">
                <a:tc vMerge="1">
                  <a:txBody>
                    <a:bodyPr/>
                    <a:lstStyle/>
                    <a:p>
                      <a:pPr rtl="1"/>
                      <a:endParaRPr lang="ar-SA"/>
                    </a:p>
                  </a:txBody>
                  <a:tcPr/>
                </a:tc>
                <a:tc>
                  <a:txBody>
                    <a:bodyPr/>
                    <a:lstStyle/>
                    <a:p>
                      <a:pPr algn="ctr" rtl="1">
                        <a:tabLst>
                          <a:tab pos="915670" algn="l"/>
                        </a:tabLst>
                      </a:pPr>
                      <a:r>
                        <a:rPr lang="ar-SA" sz="1200" b="0" i="0" dirty="0">
                          <a:effectLst/>
                          <a:latin typeface="STV" pitchFamily="2" charset="-78"/>
                          <a:cs typeface="STV" pitchFamily="2" charset="-78"/>
                        </a:rPr>
                        <a:t>10</a:t>
                      </a:r>
                      <a:endParaRPr lang="en-CA" sz="18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نظام التدقيق الداخلي فعال ويتمتع </a:t>
                      </a:r>
                      <a:r>
                        <a:rPr lang="ar-SA" sz="900" b="0" i="0" dirty="0" err="1">
                          <a:effectLst/>
                          <a:latin typeface="STV" pitchFamily="2" charset="-78"/>
                          <a:cs typeface="STV" pitchFamily="2" charset="-78"/>
                        </a:rPr>
                        <a:t>بالإستقلالية</a:t>
                      </a:r>
                      <a:r>
                        <a:rPr lang="ar-SA" sz="900" b="0" i="0" dirty="0">
                          <a:effectLst/>
                          <a:latin typeface="STV" pitchFamily="2" charset="-78"/>
                          <a:cs typeface="STV" pitchFamily="2" charset="-78"/>
                        </a:rPr>
                        <a:t> اللازمة لأداء أعماله ويدعم تحديد أوجه التقدم والقصور والإجراءات اللازمة لتصحيح المسار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dirty="0">
                          <a:effectLst/>
                          <a:latin typeface="STV" pitchFamily="2" charset="-78"/>
                          <a:cs typeface="STV" pitchFamily="2" charset="-78"/>
                        </a:rPr>
                        <a:t>*</a:t>
                      </a:r>
                      <a:endParaRPr lang="en-CA" sz="1600" b="0" i="0" dirty="0">
                        <a:effectLst/>
                        <a:latin typeface="STV" pitchFamily="2" charset="-78"/>
                        <a:cs typeface="STV" pitchFamily="2" charset="-78"/>
                      </a:endParaRPr>
                    </a:p>
                    <a:p>
                      <a:pPr algn="ctr" rtl="1">
                        <a:tabLst>
                          <a:tab pos="915670" algn="l"/>
                        </a:tabLst>
                      </a:pPr>
                      <a:r>
                        <a:rPr lang="ar-SA" sz="1100" b="0" i="0" dirty="0">
                          <a:effectLst/>
                          <a:latin typeface="STV" pitchFamily="2" charset="-78"/>
                          <a:cs typeface="STV" pitchFamily="2" charset="-78"/>
                        </a:rPr>
                        <a:t> </a:t>
                      </a:r>
                      <a:endParaRPr lang="en-CA" sz="1600" b="0" i="0" dirty="0">
                        <a:effectLst/>
                        <a:latin typeface="STV" pitchFamily="2" charset="-78"/>
                        <a:cs typeface="STV" pitchFamily="2" charset="-78"/>
                      </a:endParaRPr>
                    </a:p>
                    <a:p>
                      <a:pPr algn="ctr" rtl="1">
                        <a:tabLst>
                          <a:tab pos="915670" algn="l"/>
                        </a:tabLst>
                      </a:pPr>
                      <a:r>
                        <a:rPr lang="ar-SA" sz="1100" b="0" i="0" dirty="0">
                          <a:effectLst/>
                          <a:latin typeface="STV" pitchFamily="2" charset="-78"/>
                          <a:cs typeface="STV" pitchFamily="2" charset="-78"/>
                        </a:rPr>
                        <a:t> </a:t>
                      </a:r>
                      <a:endParaRPr lang="en-CA" sz="1600" b="0" i="0" dirty="0">
                        <a:effectLst/>
                        <a:latin typeface="STV" pitchFamily="2" charset="-78"/>
                        <a:cs typeface="STV" pitchFamily="2" charset="-78"/>
                      </a:endParaRPr>
                    </a:p>
                    <a:p>
                      <a:pPr algn="ctr" rtl="1">
                        <a:tabLst>
                          <a:tab pos="915670" algn="l"/>
                        </a:tabLst>
                      </a:pPr>
                      <a:r>
                        <a:rPr lang="en-US" sz="1100" b="0" i="0" dirty="0">
                          <a:effectLst/>
                          <a:latin typeface="STV" pitchFamily="2" charset="-78"/>
                          <a:cs typeface="STV" pitchFamily="2" charset="-78"/>
                        </a:rPr>
                        <a:t> </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dirty="0">
                          <a:effectLst/>
                          <a:latin typeface="STV" pitchFamily="2" charset="-78"/>
                          <a:cs typeface="STV" pitchFamily="2" charset="-78"/>
                        </a:rPr>
                        <a:t> </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dirty="0">
                          <a:effectLst/>
                          <a:latin typeface="STV" pitchFamily="2" charset="-78"/>
                          <a:cs typeface="STV" pitchFamily="2" charset="-78"/>
                        </a:rPr>
                        <a:t> </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dirty="0">
                          <a:effectLst/>
                          <a:latin typeface="STV" pitchFamily="2" charset="-78"/>
                          <a:cs typeface="STV" pitchFamily="2" charset="-78"/>
                        </a:rPr>
                        <a:t>×</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a:effectLst/>
                          <a:latin typeface="STV" pitchFamily="2" charset="-78"/>
                          <a:cs typeface="STV" pitchFamily="2" charset="-78"/>
                        </a:rPr>
                        <a:t>ادارة التفتيش والتدقيق </a:t>
                      </a:r>
                      <a:endParaRPr lang="en-CA" sz="11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2</a:t>
                      </a:r>
                      <a:endParaRPr lang="en-CA" sz="11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ضرورة وجود نظام للتدقيق </a:t>
                      </a:r>
                      <a:r>
                        <a:rPr lang="ar-SA" sz="900" b="0" i="0" dirty="0" err="1">
                          <a:effectLst/>
                          <a:latin typeface="STV" pitchFamily="2" charset="-78"/>
                          <a:cs typeface="STV" pitchFamily="2" charset="-78"/>
                        </a:rPr>
                        <a:t>الداخاي</a:t>
                      </a:r>
                      <a:r>
                        <a:rPr lang="ar-SA" sz="900" b="0" i="0" dirty="0">
                          <a:effectLst/>
                          <a:latin typeface="STV" pitchFamily="2" charset="-78"/>
                          <a:cs typeface="STV" pitchFamily="2" charset="-78"/>
                        </a:rPr>
                        <a:t> فعال ويتمتع </a:t>
                      </a:r>
                      <a:r>
                        <a:rPr lang="ar-SA" sz="900" b="0" i="0" dirty="0" err="1">
                          <a:effectLst/>
                          <a:latin typeface="STV" pitchFamily="2" charset="-78"/>
                          <a:cs typeface="STV" pitchFamily="2" charset="-78"/>
                        </a:rPr>
                        <a:t>بالاستقلاليه</a:t>
                      </a:r>
                      <a:r>
                        <a:rPr lang="ar-SA" sz="900" b="0" i="0" dirty="0">
                          <a:effectLst/>
                          <a:latin typeface="STV" pitchFamily="2" charset="-78"/>
                          <a:cs typeface="STV" pitchFamily="2" charset="-78"/>
                        </a:rPr>
                        <a:t> التامة مع  ضرورة وجود نظم </a:t>
                      </a:r>
                      <a:r>
                        <a:rPr lang="ar-SA" sz="900" b="0" i="0" dirty="0" err="1">
                          <a:effectLst/>
                          <a:latin typeface="STV" pitchFamily="2" charset="-78"/>
                          <a:cs typeface="STV" pitchFamily="2" charset="-78"/>
                        </a:rPr>
                        <a:t>وضمانت</a:t>
                      </a:r>
                      <a:r>
                        <a:rPr lang="ar-SA" sz="900" b="0" i="0" dirty="0">
                          <a:effectLst/>
                          <a:latin typeface="STV" pitchFamily="2" charset="-78"/>
                          <a:cs typeface="STV" pitchFamily="2" charset="-78"/>
                        </a:rPr>
                        <a:t> تكفل اتخاذ التدابير التصحيحية وفرض الجزاءات المناسبة حيث تم تفعيل الإدارة بالهيئة  بشكل بسيط مع ضرورة مخاطبة إدارة الموارد البشرية بتسكين مدير إدارة التفتيش وذلك لتفعيل دورها.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3611831210"/>
                  </a:ext>
                </a:extLst>
              </a:tr>
              <a:tr h="377058">
                <a:tc>
                  <a:txBody>
                    <a:bodyPr/>
                    <a:lstStyle/>
                    <a:p>
                      <a:pPr marL="71755" marR="71755" algn="ctr" rtl="1">
                        <a:spcAft>
                          <a:spcPts val="0"/>
                        </a:spcAft>
                        <a:tabLst>
                          <a:tab pos="915670" algn="l"/>
                        </a:tabLst>
                      </a:pPr>
                      <a:r>
                        <a:rPr lang="ar-SA" sz="1100" b="0" i="0" dirty="0">
                          <a:effectLst/>
                          <a:latin typeface="STV" pitchFamily="2" charset="-78"/>
                          <a:cs typeface="STV" pitchFamily="2" charset="-78"/>
                        </a:rPr>
                        <a:t>النزاهة</a:t>
                      </a:r>
                      <a:endParaRPr lang="en-CA" sz="1000" b="0" i="0" dirty="0">
                        <a:effectLst/>
                        <a:latin typeface="STV" pitchFamily="2" charset="-78"/>
                        <a:ea typeface="Times New Roman" panose="02020603050405020304" pitchFamily="18" charset="0"/>
                        <a:cs typeface="STV" pitchFamily="2" charset="-78"/>
                      </a:endParaRPr>
                    </a:p>
                  </a:txBody>
                  <a:tcPr marL="58277" marR="58277" marT="0" marB="0" anchor="ctr">
                    <a:solidFill>
                      <a:srgbClr val="0E79AC"/>
                    </a:solidFill>
                  </a:tcPr>
                </a:tc>
                <a:tc>
                  <a:txBody>
                    <a:bodyPr/>
                    <a:lstStyle/>
                    <a:p>
                      <a:pPr algn="ctr" rtl="1">
                        <a:tabLst>
                          <a:tab pos="915670" algn="l"/>
                        </a:tabLst>
                      </a:pPr>
                      <a:r>
                        <a:rPr lang="ar-SA" sz="1200" b="0" i="0" dirty="0">
                          <a:effectLst/>
                          <a:latin typeface="STV" pitchFamily="2" charset="-78"/>
                          <a:cs typeface="STV" pitchFamily="2" charset="-78"/>
                        </a:rPr>
                        <a:t>1</a:t>
                      </a:r>
                      <a:endParaRPr lang="en-CA" sz="18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حفظ التشريعات وترتيبها بحيث يمكن الوصول إليها بسهولة من قبل العاملين بالهيئة  .</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a:effectLst/>
                          <a:latin typeface="STV" pitchFamily="2" charset="-78"/>
                          <a:cs typeface="STV" pitchFamily="2" charset="-78"/>
                        </a:rPr>
                        <a:t>*</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en-US" sz="1100" b="0" i="0">
                          <a:effectLst/>
                          <a:latin typeface="STV" pitchFamily="2" charset="-78"/>
                          <a:cs typeface="STV" pitchFamily="2" charset="-78"/>
                        </a:rPr>
                        <a:t> </a:t>
                      </a:r>
                      <a:endParaRPr lang="en-CA" sz="1600" b="0" i="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1100" b="0" i="0" dirty="0">
                          <a:effectLst/>
                          <a:latin typeface="STV" pitchFamily="2" charset="-78"/>
                          <a:cs typeface="STV" pitchFamily="2" charset="-78"/>
                        </a:rPr>
                        <a:t>×</a:t>
                      </a:r>
                      <a:endParaRPr lang="en-CA" sz="16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الإدارة القانونية +امانة السر</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tc>
                  <a:txBody>
                    <a:bodyPr/>
                    <a:lstStyle/>
                    <a:p>
                      <a:pPr algn="ctr" rtl="1">
                        <a:tabLst>
                          <a:tab pos="915670" algn="l"/>
                        </a:tabLst>
                      </a:pPr>
                      <a:r>
                        <a:rPr lang="ar-SA" sz="900" b="0" i="0" dirty="0">
                          <a:effectLst/>
                          <a:latin typeface="STV" pitchFamily="2" charset="-78"/>
                          <a:cs typeface="STV" pitchFamily="2" charset="-78"/>
                        </a:rPr>
                        <a:t>0</a:t>
                      </a:r>
                      <a:endParaRPr lang="en-CA" sz="11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مخاطبة الإدارة القانونية وامانة السر بالعمل على المطلوب</a:t>
                      </a:r>
                      <a:endParaRPr lang="en-CA" sz="1100" b="0" i="0" dirty="0">
                        <a:effectLst/>
                        <a:latin typeface="STV" pitchFamily="2" charset="-78"/>
                        <a:ea typeface="Times New Roman" panose="02020603050405020304" pitchFamily="18" charset="0"/>
                        <a:cs typeface="STV" pitchFamily="2" charset="-78"/>
                      </a:endParaRPr>
                    </a:p>
                  </a:txBody>
                  <a:tcPr marL="58277" marR="58277" marT="0" marB="0" anchor="ctr"/>
                </a:tc>
                <a:extLst>
                  <a:ext uri="{0D108BD9-81ED-4DB2-BD59-A6C34878D82A}">
                    <a16:rowId xmlns:a16="http://schemas.microsoft.com/office/drawing/2014/main" val="849326940"/>
                  </a:ext>
                </a:extLst>
              </a:tr>
              <a:tr h="377058">
                <a:tc>
                  <a:txBody>
                    <a:bodyPr/>
                    <a:lstStyle/>
                    <a:p>
                      <a:pPr marL="71755" marR="71755" algn="ctr" rtl="1">
                        <a:spcAft>
                          <a:spcPts val="0"/>
                        </a:spcAft>
                        <a:tabLst>
                          <a:tab pos="915670" algn="l"/>
                        </a:tabLst>
                      </a:pPr>
                      <a:endParaRPr lang="en-CA" sz="1000" b="0" i="0" dirty="0">
                        <a:effectLst/>
                        <a:latin typeface="STV" pitchFamily="2" charset="-78"/>
                        <a:ea typeface="Times New Roman" panose="02020603050405020304" pitchFamily="18" charset="0"/>
                        <a:cs typeface="STV" pitchFamily="2" charset="-78"/>
                      </a:endParaRPr>
                    </a:p>
                  </a:txBody>
                  <a:tcPr marL="58277" marR="58277" marT="0" marB="0" anchor="ctr">
                    <a:solidFill>
                      <a:srgbClr val="0E79AC"/>
                    </a:solidFill>
                  </a:tcPr>
                </a:tc>
                <a:tc>
                  <a:txBody>
                    <a:bodyPr/>
                    <a:lstStyle/>
                    <a:p>
                      <a:pPr algn="ctr" rtl="1">
                        <a:tabLst>
                          <a:tab pos="915670" algn="l"/>
                        </a:tabLst>
                      </a:pPr>
                      <a:r>
                        <a:rPr lang="ar-SA" sz="1400" b="0" i="0" dirty="0">
                          <a:effectLst/>
                          <a:latin typeface="STV" pitchFamily="2" charset="-78"/>
                          <a:ea typeface="Times New Roman" panose="02020603050405020304" pitchFamily="18" charset="0"/>
                          <a:cs typeface="STV" pitchFamily="2" charset="-78"/>
                        </a:rPr>
                        <a:t>2</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ea typeface="Times New Roman" panose="02020603050405020304" pitchFamily="18" charset="0"/>
                          <a:cs typeface="STV" pitchFamily="2" charset="-78"/>
                        </a:rPr>
                        <a:t>قائمة القيم التي تتباها  الهيئة وتشكيل موجهات الأفعال للعاملين بها مصاغة ومنشورة .</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dirty="0">
                          <a:effectLst/>
                          <a:latin typeface="STV" pitchFamily="2" charset="-78"/>
                          <a:ea typeface="Times New Roman" panose="02020603050405020304" pitchFamily="18" charset="0"/>
                          <a:cs typeface="STV" pitchFamily="2" charset="-78"/>
                        </a:rPr>
                        <a:t>*</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ea typeface="Times New Roman" panose="02020603050405020304" pitchFamily="18" charset="0"/>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ea typeface="Times New Roman" panose="02020603050405020304" pitchFamily="18" charset="0"/>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ea typeface="Times New Roman" panose="02020603050405020304" pitchFamily="18" charset="0"/>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ea typeface="Times New Roman" panose="02020603050405020304" pitchFamily="18" charset="0"/>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dirty="0">
                          <a:effectLst/>
                          <a:latin typeface="STV" pitchFamily="2" charset="-78"/>
                          <a:ea typeface="Times New Roman" panose="02020603050405020304" pitchFamily="18" charset="0"/>
                          <a:cs typeface="STV" pitchFamily="2" charset="-78"/>
                        </a:rPr>
                        <a:t> </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dirty="0">
                          <a:effectLst/>
                          <a:latin typeface="STV" pitchFamily="2" charset="-78"/>
                          <a:ea typeface="Times New Roman" panose="02020603050405020304" pitchFamily="18" charset="0"/>
                          <a:cs typeface="STV" pitchFamily="2" charset="-78"/>
                        </a:rPr>
                        <a:t>×</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ea typeface="Times New Roman" panose="02020603050405020304" pitchFamily="18" charset="0"/>
                          <a:cs typeface="STV" pitchFamily="2" charset="-78"/>
                        </a:rPr>
                        <a:t>إدارة التخطيط الاستراتيجي وإدارة الاعلام </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ea typeface="Times New Roman" panose="02020603050405020304" pitchFamily="18" charset="0"/>
                          <a:cs typeface="STV" pitchFamily="2" charset="-78"/>
                        </a:rPr>
                        <a:t>3</a:t>
                      </a:r>
                      <a:endParaRPr lang="en-CA" sz="1600" b="0" i="0" dirty="0">
                        <a:effectLst/>
                        <a:latin typeface="STV" pitchFamily="2" charset="-78"/>
                        <a:ea typeface="Times New Roman" panose="02020603050405020304" pitchFamily="18" charset="0"/>
                        <a:cs typeface="STV" pitchFamily="2" charset="-78"/>
                      </a:endParaRPr>
                    </a:p>
                    <a:p>
                      <a:pPr algn="ctr" rtl="1">
                        <a:tabLst>
                          <a:tab pos="915670" algn="l"/>
                        </a:tabLst>
                      </a:pPr>
                      <a:r>
                        <a:rPr lang="ar-SA" sz="1000" b="0" i="0" dirty="0" err="1">
                          <a:effectLst/>
                          <a:latin typeface="STV" pitchFamily="2" charset="-78"/>
                          <a:ea typeface="Times New Roman" panose="02020603050405020304" pitchFamily="18" charset="0"/>
                          <a:cs typeface="STV" pitchFamily="2" charset="-78"/>
                        </a:rPr>
                        <a:t>مخاطبت</a:t>
                      </a:r>
                      <a:r>
                        <a:rPr lang="ar-SA" sz="1000" b="0" i="0" dirty="0">
                          <a:effectLst/>
                          <a:latin typeface="STV" pitchFamily="2" charset="-78"/>
                          <a:ea typeface="Times New Roman" panose="02020603050405020304" pitchFamily="18" charset="0"/>
                          <a:cs typeface="STV" pitchFamily="2" charset="-78"/>
                        </a:rPr>
                        <a:t> الإدارات المعنية </a:t>
                      </a:r>
                      <a:r>
                        <a:rPr lang="ar-SA" sz="1000" b="0" i="0" dirty="0" err="1">
                          <a:effectLst/>
                          <a:latin typeface="STV" pitchFamily="2" charset="-78"/>
                          <a:ea typeface="Times New Roman" panose="02020603050405020304" pitchFamily="18" charset="0"/>
                          <a:cs typeface="STV" pitchFamily="2" charset="-78"/>
                        </a:rPr>
                        <a:t>لادراج</a:t>
                      </a:r>
                      <a:r>
                        <a:rPr lang="ar-SA" sz="1000" b="0" i="0" dirty="0">
                          <a:effectLst/>
                          <a:latin typeface="STV" pitchFamily="2" charset="-78"/>
                          <a:ea typeface="Times New Roman" panose="02020603050405020304" pitchFamily="18" charset="0"/>
                          <a:cs typeface="STV" pitchFamily="2" charset="-78"/>
                        </a:rPr>
                        <a:t> ونشر محتوى الاستراتيجية وعمل ورش تدريبية لتطبيق مخرجات الاستراتيجية</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468662550"/>
                  </a:ext>
                </a:extLst>
              </a:tr>
            </a:tbl>
          </a:graphicData>
        </a:graphic>
      </p:graphicFrame>
    </p:spTree>
    <p:extLst>
      <p:ext uri="{BB962C8B-B14F-4D97-AF65-F5344CB8AC3E}">
        <p14:creationId xmlns:p14="http://schemas.microsoft.com/office/powerpoint/2010/main" val="374522032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26</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444F065-490D-8805-8E71-F9018C1670EA}"/>
              </a:ext>
            </a:extLst>
          </p:cNvPr>
          <p:cNvGraphicFramePr>
            <a:graphicFrameLocks noGrp="1"/>
          </p:cNvGraphicFramePr>
          <p:nvPr>
            <p:extLst>
              <p:ext uri="{D42A27DB-BD31-4B8C-83A1-F6EECF244321}">
                <p14:modId xmlns:p14="http://schemas.microsoft.com/office/powerpoint/2010/main" val="1565313250"/>
              </p:ext>
            </p:extLst>
          </p:nvPr>
        </p:nvGraphicFramePr>
        <p:xfrm>
          <a:off x="1035308" y="313745"/>
          <a:ext cx="10720474" cy="6306404"/>
        </p:xfrm>
        <a:graphic>
          <a:graphicData uri="http://schemas.openxmlformats.org/drawingml/2006/table">
            <a:tbl>
              <a:tblPr rtl="1" firstRow="1" firstCol="1" bandRow="1">
                <a:tableStyleId>{5C22544A-7EE6-4342-B048-85BDC9FD1C3A}</a:tableStyleId>
              </a:tblPr>
              <a:tblGrid>
                <a:gridCol w="612520">
                  <a:extLst>
                    <a:ext uri="{9D8B030D-6E8A-4147-A177-3AD203B41FA5}">
                      <a16:colId xmlns:a16="http://schemas.microsoft.com/office/drawing/2014/main" val="3729868342"/>
                    </a:ext>
                  </a:extLst>
                </a:gridCol>
                <a:gridCol w="415834">
                  <a:extLst>
                    <a:ext uri="{9D8B030D-6E8A-4147-A177-3AD203B41FA5}">
                      <a16:colId xmlns:a16="http://schemas.microsoft.com/office/drawing/2014/main" val="797408238"/>
                    </a:ext>
                  </a:extLst>
                </a:gridCol>
                <a:gridCol w="3095272">
                  <a:extLst>
                    <a:ext uri="{9D8B030D-6E8A-4147-A177-3AD203B41FA5}">
                      <a16:colId xmlns:a16="http://schemas.microsoft.com/office/drawing/2014/main" val="797561492"/>
                    </a:ext>
                  </a:extLst>
                </a:gridCol>
                <a:gridCol w="413792">
                  <a:extLst>
                    <a:ext uri="{9D8B030D-6E8A-4147-A177-3AD203B41FA5}">
                      <a16:colId xmlns:a16="http://schemas.microsoft.com/office/drawing/2014/main" val="4212906145"/>
                    </a:ext>
                  </a:extLst>
                </a:gridCol>
                <a:gridCol w="305580">
                  <a:extLst>
                    <a:ext uri="{9D8B030D-6E8A-4147-A177-3AD203B41FA5}">
                      <a16:colId xmlns:a16="http://schemas.microsoft.com/office/drawing/2014/main" val="442525633"/>
                    </a:ext>
                  </a:extLst>
                </a:gridCol>
                <a:gridCol w="372957">
                  <a:extLst>
                    <a:ext uri="{9D8B030D-6E8A-4147-A177-3AD203B41FA5}">
                      <a16:colId xmlns:a16="http://schemas.microsoft.com/office/drawing/2014/main" val="2303936589"/>
                    </a:ext>
                  </a:extLst>
                </a:gridCol>
                <a:gridCol w="301496">
                  <a:extLst>
                    <a:ext uri="{9D8B030D-6E8A-4147-A177-3AD203B41FA5}">
                      <a16:colId xmlns:a16="http://schemas.microsoft.com/office/drawing/2014/main" val="2469429971"/>
                    </a:ext>
                  </a:extLst>
                </a:gridCol>
                <a:gridCol w="336886">
                  <a:extLst>
                    <a:ext uri="{9D8B030D-6E8A-4147-A177-3AD203B41FA5}">
                      <a16:colId xmlns:a16="http://schemas.microsoft.com/office/drawing/2014/main" val="4192741103"/>
                    </a:ext>
                  </a:extLst>
                </a:gridCol>
                <a:gridCol w="372957">
                  <a:extLst>
                    <a:ext uri="{9D8B030D-6E8A-4147-A177-3AD203B41FA5}">
                      <a16:colId xmlns:a16="http://schemas.microsoft.com/office/drawing/2014/main" val="115513271"/>
                    </a:ext>
                  </a:extLst>
                </a:gridCol>
                <a:gridCol w="573030">
                  <a:extLst>
                    <a:ext uri="{9D8B030D-6E8A-4147-A177-3AD203B41FA5}">
                      <a16:colId xmlns:a16="http://schemas.microsoft.com/office/drawing/2014/main" val="677588116"/>
                    </a:ext>
                  </a:extLst>
                </a:gridCol>
                <a:gridCol w="1414259">
                  <a:extLst>
                    <a:ext uri="{9D8B030D-6E8A-4147-A177-3AD203B41FA5}">
                      <a16:colId xmlns:a16="http://schemas.microsoft.com/office/drawing/2014/main" val="2895614903"/>
                    </a:ext>
                  </a:extLst>
                </a:gridCol>
                <a:gridCol w="2505891">
                  <a:extLst>
                    <a:ext uri="{9D8B030D-6E8A-4147-A177-3AD203B41FA5}">
                      <a16:colId xmlns:a16="http://schemas.microsoft.com/office/drawing/2014/main" val="1741146091"/>
                    </a:ext>
                  </a:extLst>
                </a:gridCol>
              </a:tblGrid>
              <a:tr h="511330">
                <a:tc rowSpan="8">
                  <a:txBody>
                    <a:bodyPr/>
                    <a:lstStyle/>
                    <a:p>
                      <a:pPr marL="71755" marR="71755" algn="ctr" rtl="1">
                        <a:spcAft>
                          <a:spcPts val="0"/>
                        </a:spcAft>
                        <a:tabLst>
                          <a:tab pos="915670" algn="l"/>
                        </a:tabLst>
                      </a:pPr>
                      <a:r>
                        <a:rPr lang="ar-SA" sz="800" b="0" i="0" dirty="0">
                          <a:effectLst/>
                          <a:latin typeface="STV" pitchFamily="2" charset="-78"/>
                          <a:cs typeface="STV" pitchFamily="2" charset="-78"/>
                        </a:rPr>
                        <a:t> </a:t>
                      </a:r>
                      <a:endParaRPr lang="en-CA" sz="1200" b="0" i="0" dirty="0">
                        <a:effectLst/>
                        <a:latin typeface="STV" pitchFamily="2" charset="-78"/>
                        <a:ea typeface="Times New Roman" panose="02020603050405020304" pitchFamily="18" charset="0"/>
                        <a:cs typeface="STV" pitchFamily="2" charset="-78"/>
                      </a:endParaRPr>
                    </a:p>
                  </a:txBody>
                  <a:tcPr marL="68580" marR="68580" marT="0" marB="0" vert="vert270" anchor="ctr">
                    <a:solidFill>
                      <a:srgbClr val="0E79AC"/>
                    </a:solidFill>
                  </a:tcPr>
                </a:tc>
                <a:tc>
                  <a:txBody>
                    <a:bodyPr/>
                    <a:lstStyle/>
                    <a:p>
                      <a:pPr algn="ctr" rtl="1">
                        <a:tabLst>
                          <a:tab pos="915670" algn="l"/>
                        </a:tabLst>
                      </a:pPr>
                      <a:r>
                        <a:rPr lang="ar-SA" sz="1050" b="0" i="0" dirty="0">
                          <a:solidFill>
                            <a:schemeClr val="tx1"/>
                          </a:solidFill>
                          <a:effectLst/>
                          <a:latin typeface="STV" pitchFamily="2" charset="-78"/>
                          <a:cs typeface="STV" pitchFamily="2" charset="-78"/>
                        </a:rPr>
                        <a:t>3</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توجد إستراتيجية لدى  الهيئة لدعم الثقافة التنظيمية الإيجابية نحو النزاهة من خلال برامج التوعية ، وبناء </a:t>
                      </a:r>
                      <a:r>
                        <a:rPr lang="ar-SA" sz="900" b="0" i="0" dirty="0" err="1">
                          <a:solidFill>
                            <a:schemeClr val="tx1"/>
                          </a:solidFill>
                          <a:effectLst/>
                          <a:latin typeface="STV" pitchFamily="2" charset="-78"/>
                          <a:cs typeface="STV" pitchFamily="2" charset="-78"/>
                        </a:rPr>
                        <a:t>القردات</a:t>
                      </a:r>
                      <a:r>
                        <a:rPr lang="ar-SA" sz="900" b="0" i="0" dirty="0">
                          <a:solidFill>
                            <a:schemeClr val="tx1"/>
                          </a:solidFill>
                          <a:effectLst/>
                          <a:latin typeface="STV" pitchFamily="2" charset="-78"/>
                          <a:cs typeface="STV" pitchFamily="2" charset="-78"/>
                        </a:rPr>
                        <a:t> ، ومشاركة العاملين في المؤتمرات المحلية والدولية ، ونشر نماذج الممارسات الإيجابية بين العاملين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400" b="0" i="0" dirty="0">
                          <a:solidFill>
                            <a:schemeClr val="tx1"/>
                          </a:solidFill>
                          <a:effectLst/>
                          <a:latin typeface="STV" pitchFamily="2" charset="-78"/>
                          <a:cs typeface="STV" pitchFamily="2" charset="-78"/>
                        </a:rPr>
                        <a:t> </a:t>
                      </a:r>
                      <a:endParaRPr lang="en-CA" sz="28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إدارة التخطيط الاستراتيجي</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0</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مخاطبة الإدارة المعنية </a:t>
                      </a:r>
                      <a:r>
                        <a:rPr lang="ar-SA" sz="900" b="0" i="0" dirty="0" err="1">
                          <a:solidFill>
                            <a:schemeClr val="tx1"/>
                          </a:solidFill>
                          <a:effectLst/>
                          <a:latin typeface="STV" pitchFamily="2" charset="-78"/>
                          <a:cs typeface="STV" pitchFamily="2" charset="-78"/>
                        </a:rPr>
                        <a:t>باعداد</a:t>
                      </a:r>
                      <a:r>
                        <a:rPr lang="ar-SA" sz="900" b="0" i="0" dirty="0">
                          <a:solidFill>
                            <a:schemeClr val="tx1"/>
                          </a:solidFill>
                          <a:effectLst/>
                          <a:latin typeface="STV" pitchFamily="2" charset="-78"/>
                          <a:cs typeface="STV" pitchFamily="2" charset="-78"/>
                        </a:rPr>
                        <a:t> منظومة تدعم النزاهة</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extLst>
                  <a:ext uri="{0D108BD9-81ED-4DB2-BD59-A6C34878D82A}">
                    <a16:rowId xmlns:a16="http://schemas.microsoft.com/office/drawing/2014/main" val="963368410"/>
                  </a:ext>
                </a:extLst>
              </a:tr>
              <a:tr h="340887">
                <a:tc vMerge="1">
                  <a:txBody>
                    <a:bodyPr/>
                    <a:lstStyle/>
                    <a:p>
                      <a:pPr rtl="1"/>
                      <a:endParaRPr lang="ar-SA"/>
                    </a:p>
                  </a:txBody>
                  <a:tcPr/>
                </a:tc>
                <a:tc>
                  <a:txBody>
                    <a:bodyPr/>
                    <a:lstStyle/>
                    <a:p>
                      <a:pPr algn="ctr" rtl="1">
                        <a:tabLst>
                          <a:tab pos="915670" algn="l"/>
                        </a:tabLst>
                      </a:pPr>
                      <a:r>
                        <a:rPr lang="ar-SA" sz="1050" b="0" i="0">
                          <a:solidFill>
                            <a:schemeClr val="tx1"/>
                          </a:solidFill>
                          <a:effectLst/>
                          <a:latin typeface="STV" pitchFamily="2" charset="-78"/>
                          <a:cs typeface="STV" pitchFamily="2" charset="-78"/>
                        </a:rPr>
                        <a:t>4</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مدونة سلوك متضمنة القيم التي يجب الإلتزام بها معتمدة وموقع عليها من العاملين وتم التدريب عليها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الموارد البشرية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3</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ضرورة التوقيع عليها من قبل كافة العاملين مع التدريب عليها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921426837"/>
                  </a:ext>
                </a:extLst>
              </a:tr>
              <a:tr h="511330">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5</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المراجعون والمتعاملون من  الهيئة على دراية بقائمة القيم الخاصة بالهيئة  ومدونات سلوك للعاملين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إدارة الموارد البشرية</a:t>
                      </a:r>
                      <a:endParaRPr lang="en-CA" sz="1400" b="0" i="0">
                        <a:effectLst/>
                        <a:latin typeface="STV" pitchFamily="2" charset="-78"/>
                        <a:cs typeface="STV" pitchFamily="2" charset="-78"/>
                      </a:endParaRPr>
                    </a:p>
                    <a:p>
                      <a:pPr algn="ctr" rtl="1">
                        <a:tabLst>
                          <a:tab pos="915670" algn="l"/>
                        </a:tabLst>
                      </a:pPr>
                      <a:r>
                        <a:rPr lang="ar-SA" sz="900" b="0" i="0">
                          <a:effectLst/>
                          <a:latin typeface="STV" pitchFamily="2" charset="-78"/>
                          <a:cs typeface="STV" pitchFamily="2" charset="-78"/>
                        </a:rPr>
                        <a:t>إدارة التخطيط الاستراتيجي</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4</a:t>
                      </a:r>
                      <a:endParaRPr lang="en-CA" sz="14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ادراج الاستراتيجية بالموقع للتعرف على قيم الهيئة مع ضرورة تعميمها على العاملين في الهيئة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881924411"/>
                  </a:ext>
                </a:extLst>
              </a:tr>
              <a:tr h="681773">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6</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لجنة الأخلاق والمبادئ التوجيهية للسلوك مشكلة ومفعلة في الجهة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إدارة الموارد البشرية –إدارة مكتب المدير العا-مجلس الإدارة-إدارة الشئون القانونية</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0</a:t>
                      </a:r>
                      <a:endParaRPr lang="en-CA" sz="14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العمل على اصدار القرار الإداري </a:t>
                      </a:r>
                      <a:r>
                        <a:rPr lang="ar-SA" sz="900" b="0" i="0" dirty="0" err="1">
                          <a:effectLst/>
                          <a:latin typeface="STV" pitchFamily="2" charset="-78"/>
                          <a:cs typeface="STV" pitchFamily="2" charset="-78"/>
                        </a:rPr>
                        <a:t>بانشاء</a:t>
                      </a:r>
                      <a:r>
                        <a:rPr lang="ar-SA" sz="900" b="0" i="0" dirty="0">
                          <a:effectLst/>
                          <a:latin typeface="STV" pitchFamily="2" charset="-78"/>
                          <a:cs typeface="STV" pitchFamily="2" charset="-78"/>
                        </a:rPr>
                        <a:t> لجنة من المستويات الإدارية المختلفة "لجنة الشئون </a:t>
                      </a:r>
                      <a:r>
                        <a:rPr lang="ar-SA" sz="900" b="0" i="0" dirty="0" err="1">
                          <a:effectLst/>
                          <a:latin typeface="STV" pitchFamily="2" charset="-78"/>
                          <a:cs typeface="STV" pitchFamily="2" charset="-78"/>
                        </a:rPr>
                        <a:t>الاخلافية</a:t>
                      </a:r>
                      <a:r>
                        <a:rPr lang="ar-SA" sz="900" b="0" i="0" dirty="0">
                          <a:effectLst/>
                          <a:latin typeface="STV" pitchFamily="2" charset="-78"/>
                          <a:cs typeface="STV" pitchFamily="2" charset="-78"/>
                        </a:rPr>
                        <a:t>"</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297011596"/>
                  </a:ext>
                </a:extLst>
              </a:tr>
              <a:tr h="340887">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7</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توجد آلية وقائية تساعد العاملين بالجهة للكشف عن احتمال حدوث تعارض في المصالح في احد الأعمال المكلف بها وكيفية تجنب ذلك </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إدارة الموارد البشرية</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5</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816774773"/>
                  </a:ext>
                </a:extLst>
              </a:tr>
              <a:tr h="340887">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8</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آلية الإبلاغ عن انتهاكات الأخلاقيات تضارب المصالح ، المحسوبية .... متاحة ومفعلة .</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إدارة الموارد البشرية</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5</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710327752"/>
                  </a:ext>
                </a:extLst>
              </a:tr>
              <a:tr h="511330">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9</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التحقيقات والنتائج الخاصة بدعاوي الإنتهاكات تتم بحيادية ومهنية ومنشورة .</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إدارة الشئون القانونية</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4</a:t>
                      </a:r>
                      <a:endParaRPr lang="en-CA" sz="14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مخاطبة الإدارة المعنية بنشر نتائج التحقيقات بما لا يتعارض مع سرية المعلومات وحقوق العاملين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40602735"/>
                  </a:ext>
                </a:extLst>
              </a:tr>
              <a:tr h="681773">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10*</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منظومة تحفيز وتشجيع التميز في مجال النزاهة الوظيفية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إدارة الموارد البشرية وبقية القطاعات </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0</a:t>
                      </a:r>
                      <a:endParaRPr lang="en-CA" sz="1400" b="0" i="0">
                        <a:effectLst/>
                        <a:latin typeface="STV" pitchFamily="2" charset="-78"/>
                        <a:cs typeface="STV" pitchFamily="2" charset="-78"/>
                      </a:endParaRPr>
                    </a:p>
                    <a:p>
                      <a:pPr algn="ctr" rtl="1">
                        <a:tabLst>
                          <a:tab pos="915670" algn="l"/>
                        </a:tabLst>
                      </a:pPr>
                      <a:r>
                        <a:rPr lang="ar-SA" sz="900" b="0" i="0">
                          <a:effectLst/>
                          <a:latin typeface="STV" pitchFamily="2" charset="-78"/>
                          <a:cs typeface="STV" pitchFamily="2" charset="-78"/>
                        </a:rPr>
                        <a:t>مخاطبة الادارة لاعدا د اللوائح المطلوبة لعملالمنظومة مع العمل مع بقية القطاعات واعداد تقارير سنوية عن درجة الالتزام بالنزاهة والمنظومة المهنية ويتم رفعه للجنة الحوكمة</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528445525"/>
                  </a:ext>
                </a:extLst>
              </a:tr>
              <a:tr h="511330">
                <a:tc rowSpan="4">
                  <a:txBody>
                    <a:bodyPr/>
                    <a:lstStyle/>
                    <a:p>
                      <a:pPr marL="71755" marR="71755" algn="ctr" rtl="1">
                        <a:spcAft>
                          <a:spcPts val="0"/>
                        </a:spcAft>
                        <a:tabLst>
                          <a:tab pos="915670" algn="l"/>
                        </a:tabLst>
                      </a:pPr>
                      <a:r>
                        <a:rPr lang="ar-SA" sz="1100" b="0" i="0" dirty="0">
                          <a:effectLst/>
                          <a:latin typeface="STV" pitchFamily="2" charset="-78"/>
                          <a:cs typeface="STV" pitchFamily="2" charset="-78"/>
                        </a:rPr>
                        <a:t>المشاركة حق  </a:t>
                      </a:r>
                      <a:r>
                        <a:rPr lang="ar-SA" sz="1100" b="0" i="0" dirty="0" err="1">
                          <a:effectLst/>
                          <a:latin typeface="STV" pitchFamily="2" charset="-78"/>
                          <a:cs typeface="STV" pitchFamily="2" charset="-78"/>
                        </a:rPr>
                        <a:t>التميزعن</a:t>
                      </a:r>
                      <a:r>
                        <a:rPr lang="ar-SA" sz="1100" b="0" i="0" dirty="0">
                          <a:effectLst/>
                          <a:latin typeface="STV" pitchFamily="2" charset="-78"/>
                          <a:cs typeface="STV" pitchFamily="2" charset="-78"/>
                        </a:rPr>
                        <a:t> الرأي</a:t>
                      </a:r>
                      <a:endParaRPr lang="en-CA" sz="2000" b="0" i="0" dirty="0">
                        <a:effectLst/>
                        <a:latin typeface="STV" pitchFamily="2" charset="-78"/>
                        <a:ea typeface="Times New Roman" panose="02020603050405020304" pitchFamily="18" charset="0"/>
                        <a:cs typeface="STV" pitchFamily="2" charset="-78"/>
                      </a:endParaRPr>
                    </a:p>
                  </a:txBody>
                  <a:tcPr marL="68580" marR="68580" marT="0" marB="0" vert="vert270" anchor="ctr">
                    <a:solidFill>
                      <a:srgbClr val="0E79AC"/>
                    </a:solidFill>
                  </a:tcPr>
                </a:tc>
                <a:tc>
                  <a:txBody>
                    <a:bodyPr/>
                    <a:lstStyle/>
                    <a:p>
                      <a:pPr algn="ctr" rtl="1">
                        <a:tabLst>
                          <a:tab pos="915670" algn="l"/>
                        </a:tabLst>
                      </a:pPr>
                      <a:r>
                        <a:rPr lang="ar-SA" sz="1050" b="0" i="0">
                          <a:effectLst/>
                          <a:latin typeface="STV" pitchFamily="2" charset="-78"/>
                          <a:cs typeface="STV" pitchFamily="2" charset="-78"/>
                        </a:rPr>
                        <a:t>1</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استراتيجية مفعلة لدى  الهيئة للتواصل مع المستفيدين من خدماتها لتحديد أولويات الاحتياجات ( استطلاعات رأي ـ لقاءات ـ اجتماعات . موقع إلكتروني ـ وسائل تواصل إجتماعي .. )</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إدارة التخطيط الاستراتيجي وإدارة الاعلام</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3</a:t>
                      </a:r>
                      <a:endParaRPr lang="en-CA" sz="14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مخاطبة إدارة التخطيط بعمل استطلاع للرأي وتقييم للخدمات بشكل احترافي والتنسيق مع إدارة الاعلام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890749551"/>
                  </a:ext>
                </a:extLst>
              </a:tr>
              <a:tr h="852217">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2</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لدى المنظمة سياسات تحفيزية تدعم المشاركة والتشاور مع المجتمع بشكل عام والمستهدفين لخدمات  الهيئة بشكل خاص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إدارة التخطيط</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0</a:t>
                      </a:r>
                      <a:endParaRPr lang="en-CA" sz="14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مخاطبة الإدارة لعمل لتحديد الخدمات التي تقدمها الهيئة مع تحليل كافة الأطراف المعنية بهذه الخدمات من حيث حيث خلفياتهم التعليمية والثقافية وتحديد اهم متطلبات الخدمات ومدى توافقها مع احتياجات الفئات المستهدفة.</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555444322"/>
                  </a:ext>
                </a:extLst>
              </a:tr>
              <a:tr h="340887">
                <a:tc vMerge="1">
                  <a:txBody>
                    <a:bodyPr/>
                    <a:lstStyle/>
                    <a:p>
                      <a:pPr rtl="1"/>
                      <a:endParaRPr lang="ar-SA"/>
                    </a:p>
                  </a:txBody>
                  <a:tcPr/>
                </a:tc>
                <a:tc>
                  <a:txBody>
                    <a:bodyPr/>
                    <a:lstStyle/>
                    <a:p>
                      <a:pPr algn="ctr" rtl="1">
                        <a:tabLst>
                          <a:tab pos="915670" algn="l"/>
                        </a:tabLst>
                      </a:pPr>
                      <a:r>
                        <a:rPr lang="ar-SA" sz="1050" b="0" i="0">
                          <a:effectLst/>
                          <a:latin typeface="STV" pitchFamily="2" charset="-78"/>
                          <a:cs typeface="STV" pitchFamily="2" charset="-78"/>
                        </a:rPr>
                        <a:t>3</a:t>
                      </a:r>
                      <a:endParaRPr lang="en-CA" sz="1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يوجد وحدة تنظيمية " فريق عمل " لدى إدارة العلاقات العامة مسؤول عن دعم المشاركة المجتمعية في صياغة سياسات المنظمة.</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effectLst/>
                          <a:latin typeface="STV" pitchFamily="2" charset="-78"/>
                          <a:cs typeface="STV" pitchFamily="2" charset="-78"/>
                        </a:rPr>
                        <a:t>قسم العلاقات العامة</a:t>
                      </a:r>
                      <a:endParaRPr lang="en-CA" sz="1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0</a:t>
                      </a:r>
                      <a:endParaRPr lang="en-CA" sz="14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مكتب المدير العام لتشكيل الفريق المطلوب</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814036822"/>
                  </a:ext>
                </a:extLst>
              </a:tr>
              <a:tr h="681773">
                <a:tc vMerge="1">
                  <a:txBody>
                    <a:bodyPr/>
                    <a:lstStyle/>
                    <a:p>
                      <a:pPr rtl="1"/>
                      <a:endParaRPr lang="ar-SA"/>
                    </a:p>
                  </a:txBody>
                  <a:tcPr/>
                </a:tc>
                <a:tc>
                  <a:txBody>
                    <a:bodyPr/>
                    <a:lstStyle/>
                    <a:p>
                      <a:pPr algn="ctr" rtl="1">
                        <a:tabLst>
                          <a:tab pos="915670" algn="l"/>
                        </a:tabLst>
                      </a:pPr>
                      <a:r>
                        <a:rPr lang="ar-SA" sz="1050" b="0" i="0" dirty="0">
                          <a:effectLst/>
                          <a:latin typeface="STV" pitchFamily="2" charset="-78"/>
                          <a:cs typeface="STV" pitchFamily="2" charset="-78"/>
                        </a:rPr>
                        <a:t>4</a:t>
                      </a:r>
                      <a:endParaRPr lang="en-CA" sz="1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استراتيجية مصاغة </a:t>
                      </a:r>
                      <a:r>
                        <a:rPr lang="ar-SA" sz="900" b="0" i="0" dirty="0" err="1">
                          <a:effectLst/>
                          <a:latin typeface="STV" pitchFamily="2" charset="-78"/>
                          <a:cs typeface="STV" pitchFamily="2" charset="-78"/>
                        </a:rPr>
                        <a:t>ومفعلى</a:t>
                      </a:r>
                      <a:r>
                        <a:rPr lang="ar-SA" sz="900" b="0" i="0" dirty="0">
                          <a:effectLst/>
                          <a:latin typeface="STV" pitchFamily="2" charset="-78"/>
                          <a:cs typeface="STV" pitchFamily="2" charset="-78"/>
                        </a:rPr>
                        <a:t> لدى المنظمة حول نشر ثقافة رضا العملاء بين العاملين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8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قسم العلاقات العام بالتنسيق مع إدارة التخطيط الاستراتيجي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effectLst/>
                          <a:latin typeface="STV" pitchFamily="2" charset="-78"/>
                          <a:cs typeface="STV" pitchFamily="2" charset="-78"/>
                        </a:rPr>
                        <a:t>0</a:t>
                      </a:r>
                      <a:endParaRPr lang="en-CA" sz="1400" b="0" i="0" dirty="0">
                        <a:effectLst/>
                        <a:latin typeface="STV" pitchFamily="2" charset="-78"/>
                        <a:cs typeface="STV" pitchFamily="2" charset="-78"/>
                      </a:endParaRPr>
                    </a:p>
                    <a:p>
                      <a:pPr algn="ctr" rtl="1">
                        <a:tabLst>
                          <a:tab pos="915670" algn="l"/>
                        </a:tabLst>
                      </a:pPr>
                      <a:r>
                        <a:rPr lang="ar-SA" sz="900" b="0" i="0" dirty="0">
                          <a:effectLst/>
                          <a:latin typeface="STV" pitchFamily="2" charset="-78"/>
                          <a:cs typeface="STV" pitchFamily="2" charset="-78"/>
                        </a:rPr>
                        <a:t>استطلاع قسم العلاقات العامة شكاوي المتعاملين مع الهيئة من الخدمات المقدمة والتنسيق مع إدارة التخطيط </a:t>
                      </a:r>
                      <a:r>
                        <a:rPr lang="ar-SA" sz="900" b="0" i="0" dirty="0" err="1">
                          <a:effectLst/>
                          <a:latin typeface="STV" pitchFamily="2" charset="-78"/>
                          <a:cs typeface="STV" pitchFamily="2" charset="-78"/>
                        </a:rPr>
                        <a:t>لاعداد</a:t>
                      </a:r>
                      <a:r>
                        <a:rPr lang="ar-SA" sz="900" b="0" i="0" dirty="0">
                          <a:effectLst/>
                          <a:latin typeface="STV" pitchFamily="2" charset="-78"/>
                          <a:cs typeface="STV" pitchFamily="2" charset="-78"/>
                        </a:rPr>
                        <a:t> الاستراتيجية المطلوبة </a:t>
                      </a:r>
                      <a:endParaRPr lang="en-CA" sz="14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448384811"/>
                  </a:ext>
                </a:extLst>
              </a:tr>
            </a:tbl>
          </a:graphicData>
        </a:graphic>
      </p:graphicFrame>
    </p:spTree>
    <p:extLst>
      <p:ext uri="{BB962C8B-B14F-4D97-AF65-F5344CB8AC3E}">
        <p14:creationId xmlns:p14="http://schemas.microsoft.com/office/powerpoint/2010/main" val="354137268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27</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6D16FA70-5639-487D-2E19-8477754017B3}"/>
              </a:ext>
            </a:extLst>
          </p:cNvPr>
          <p:cNvGraphicFramePr>
            <a:graphicFrameLocks noGrp="1"/>
          </p:cNvGraphicFramePr>
          <p:nvPr>
            <p:extLst>
              <p:ext uri="{D42A27DB-BD31-4B8C-83A1-F6EECF244321}">
                <p14:modId xmlns:p14="http://schemas.microsoft.com/office/powerpoint/2010/main" val="1490610431"/>
              </p:ext>
            </p:extLst>
          </p:nvPr>
        </p:nvGraphicFramePr>
        <p:xfrm>
          <a:off x="1088386" y="478505"/>
          <a:ext cx="10667396" cy="5877690"/>
        </p:xfrm>
        <a:graphic>
          <a:graphicData uri="http://schemas.openxmlformats.org/drawingml/2006/table">
            <a:tbl>
              <a:tblPr rtl="1" firstRow="1" firstCol="1" bandRow="1">
                <a:tableStyleId>{5C22544A-7EE6-4342-B048-85BDC9FD1C3A}</a:tableStyleId>
              </a:tblPr>
              <a:tblGrid>
                <a:gridCol w="468350">
                  <a:extLst>
                    <a:ext uri="{9D8B030D-6E8A-4147-A177-3AD203B41FA5}">
                      <a16:colId xmlns:a16="http://schemas.microsoft.com/office/drawing/2014/main" val="1260220911"/>
                    </a:ext>
                  </a:extLst>
                </a:gridCol>
                <a:gridCol w="363793">
                  <a:extLst>
                    <a:ext uri="{9D8B030D-6E8A-4147-A177-3AD203B41FA5}">
                      <a16:colId xmlns:a16="http://schemas.microsoft.com/office/drawing/2014/main" val="979943000"/>
                    </a:ext>
                  </a:extLst>
                </a:gridCol>
                <a:gridCol w="3009330">
                  <a:extLst>
                    <a:ext uri="{9D8B030D-6E8A-4147-A177-3AD203B41FA5}">
                      <a16:colId xmlns:a16="http://schemas.microsoft.com/office/drawing/2014/main" val="1040828834"/>
                    </a:ext>
                  </a:extLst>
                </a:gridCol>
                <a:gridCol w="428160">
                  <a:extLst>
                    <a:ext uri="{9D8B030D-6E8A-4147-A177-3AD203B41FA5}">
                      <a16:colId xmlns:a16="http://schemas.microsoft.com/office/drawing/2014/main" val="1198584717"/>
                    </a:ext>
                  </a:extLst>
                </a:gridCol>
                <a:gridCol w="316191">
                  <a:extLst>
                    <a:ext uri="{9D8B030D-6E8A-4147-A177-3AD203B41FA5}">
                      <a16:colId xmlns:a16="http://schemas.microsoft.com/office/drawing/2014/main" val="1644191105"/>
                    </a:ext>
                  </a:extLst>
                </a:gridCol>
                <a:gridCol w="385909">
                  <a:extLst>
                    <a:ext uri="{9D8B030D-6E8A-4147-A177-3AD203B41FA5}">
                      <a16:colId xmlns:a16="http://schemas.microsoft.com/office/drawing/2014/main" val="1579479903"/>
                    </a:ext>
                  </a:extLst>
                </a:gridCol>
                <a:gridCol w="311966">
                  <a:extLst>
                    <a:ext uri="{9D8B030D-6E8A-4147-A177-3AD203B41FA5}">
                      <a16:colId xmlns:a16="http://schemas.microsoft.com/office/drawing/2014/main" val="4003001304"/>
                    </a:ext>
                  </a:extLst>
                </a:gridCol>
                <a:gridCol w="348585">
                  <a:extLst>
                    <a:ext uri="{9D8B030D-6E8A-4147-A177-3AD203B41FA5}">
                      <a16:colId xmlns:a16="http://schemas.microsoft.com/office/drawing/2014/main" val="3350130983"/>
                    </a:ext>
                  </a:extLst>
                </a:gridCol>
                <a:gridCol w="385909">
                  <a:extLst>
                    <a:ext uri="{9D8B030D-6E8A-4147-A177-3AD203B41FA5}">
                      <a16:colId xmlns:a16="http://schemas.microsoft.com/office/drawing/2014/main" val="1542496356"/>
                    </a:ext>
                  </a:extLst>
                </a:gridCol>
                <a:gridCol w="902094">
                  <a:extLst>
                    <a:ext uri="{9D8B030D-6E8A-4147-A177-3AD203B41FA5}">
                      <a16:colId xmlns:a16="http://schemas.microsoft.com/office/drawing/2014/main" val="1676335413"/>
                    </a:ext>
                  </a:extLst>
                </a:gridCol>
                <a:gridCol w="1154203">
                  <a:extLst>
                    <a:ext uri="{9D8B030D-6E8A-4147-A177-3AD203B41FA5}">
                      <a16:colId xmlns:a16="http://schemas.microsoft.com/office/drawing/2014/main" val="4259626960"/>
                    </a:ext>
                  </a:extLst>
                </a:gridCol>
                <a:gridCol w="2592906">
                  <a:extLst>
                    <a:ext uri="{9D8B030D-6E8A-4147-A177-3AD203B41FA5}">
                      <a16:colId xmlns:a16="http://schemas.microsoft.com/office/drawing/2014/main" val="2518093768"/>
                    </a:ext>
                  </a:extLst>
                </a:gridCol>
              </a:tblGrid>
              <a:tr h="499124">
                <a:tc rowSpan="6">
                  <a:txBody>
                    <a:bodyPr/>
                    <a:lstStyle/>
                    <a:p>
                      <a:pPr marL="71755" marR="71755" algn="ctr" rtl="1">
                        <a:spcAft>
                          <a:spcPts val="0"/>
                        </a:spcAft>
                        <a:tabLst>
                          <a:tab pos="915670" algn="l"/>
                        </a:tabLst>
                      </a:pPr>
                      <a:r>
                        <a:rPr lang="ar-SA" sz="800" b="0" i="0">
                          <a:effectLst/>
                          <a:latin typeface="STV" pitchFamily="2" charset="-78"/>
                          <a:cs typeface="STV" pitchFamily="2" charset="-78"/>
                        </a:rPr>
                        <a:t> </a:t>
                      </a:r>
                      <a:endParaRPr lang="en-CA" sz="1200" b="0" i="0">
                        <a:effectLst/>
                        <a:latin typeface="STV" pitchFamily="2" charset="-78"/>
                        <a:ea typeface="Times New Roman" panose="02020603050405020304" pitchFamily="18" charset="0"/>
                        <a:cs typeface="STV" pitchFamily="2" charset="-78"/>
                      </a:endParaRPr>
                    </a:p>
                  </a:txBody>
                  <a:tcPr marL="67990" marR="67990" marT="0" marB="0" vert="vert270" anchor="ctr">
                    <a:solidFill>
                      <a:srgbClr val="0E79AC"/>
                    </a:solidFill>
                  </a:tcPr>
                </a:tc>
                <a:tc>
                  <a:txBody>
                    <a:bodyPr/>
                    <a:lstStyle/>
                    <a:p>
                      <a:pPr algn="ctr" rtl="1">
                        <a:tabLst>
                          <a:tab pos="915670" algn="l"/>
                        </a:tabLst>
                      </a:pPr>
                      <a:r>
                        <a:rPr lang="ar-SA" sz="800" b="0" i="0">
                          <a:solidFill>
                            <a:schemeClr val="tx1"/>
                          </a:solidFill>
                          <a:effectLst/>
                          <a:latin typeface="STV" pitchFamily="2" charset="-78"/>
                          <a:cs typeface="STV" pitchFamily="2" charset="-78"/>
                        </a:rPr>
                        <a:t>5</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ar-SA" sz="1000" b="0" i="0" dirty="0">
                          <a:solidFill>
                            <a:schemeClr val="tx1"/>
                          </a:solidFill>
                          <a:effectLst/>
                          <a:latin typeface="STV" pitchFamily="2" charset="-78"/>
                          <a:cs typeface="STV" pitchFamily="2" charset="-78"/>
                        </a:rPr>
                        <a:t>آلية للتنسيق مع منظمات المجتمع المدني كأحد وسائل دعم مشاركة المجتمع في صنع السياسات العامة الخاصة بالمنظمات في القطاعات المختلفة .</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ar-SA" sz="1400" b="0" i="0" dirty="0">
                          <a:solidFill>
                            <a:schemeClr val="tx1"/>
                          </a:solidFill>
                          <a:effectLst/>
                          <a:latin typeface="STV" pitchFamily="2" charset="-78"/>
                          <a:cs typeface="STV" pitchFamily="2" charset="-78"/>
                        </a:rPr>
                        <a:t>*</a:t>
                      </a:r>
                      <a:endParaRPr lang="en-CA" sz="2800" b="0" i="0" dirty="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en-US" sz="1400" b="0" i="0">
                          <a:solidFill>
                            <a:schemeClr val="tx1"/>
                          </a:solidFill>
                          <a:effectLst/>
                          <a:latin typeface="STV" pitchFamily="2" charset="-78"/>
                          <a:cs typeface="STV" pitchFamily="2" charset="-78"/>
                        </a:rPr>
                        <a:t> </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ar-SA" sz="1400" b="0" i="0">
                          <a:solidFill>
                            <a:schemeClr val="tx1"/>
                          </a:solidFill>
                          <a:effectLst/>
                          <a:latin typeface="STV" pitchFamily="2" charset="-78"/>
                          <a:cs typeface="STV" pitchFamily="2" charset="-78"/>
                        </a:rPr>
                        <a:t>×</a:t>
                      </a:r>
                      <a:endParaRPr lang="en-CA" sz="28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ar-SA" sz="1000" b="0" i="0">
                          <a:solidFill>
                            <a:schemeClr val="tx1"/>
                          </a:solidFill>
                          <a:effectLst/>
                          <a:latin typeface="STV" pitchFamily="2" charset="-78"/>
                          <a:cs typeface="STV" pitchFamily="2" charset="-78"/>
                        </a:rPr>
                        <a:t>قطاع الرياضة للجميع</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tc>
                  <a:txBody>
                    <a:bodyPr/>
                    <a:lstStyle/>
                    <a:p>
                      <a:pPr algn="ctr" rtl="1">
                        <a:tabLst>
                          <a:tab pos="915670" algn="l"/>
                        </a:tabLst>
                      </a:pPr>
                      <a:r>
                        <a:rPr lang="ar-SA" sz="1000" b="0" i="0" dirty="0">
                          <a:solidFill>
                            <a:schemeClr val="tx1"/>
                          </a:solidFill>
                          <a:effectLst/>
                          <a:latin typeface="STV" pitchFamily="2" charset="-78"/>
                          <a:cs typeface="STV" pitchFamily="2" charset="-78"/>
                        </a:rPr>
                        <a:t>3</a:t>
                      </a:r>
                      <a:endParaRPr lang="en-CA" sz="1600" b="0" i="0" dirty="0">
                        <a:solidFill>
                          <a:schemeClr val="tx1"/>
                        </a:solidFill>
                        <a:effectLst/>
                        <a:latin typeface="STV" pitchFamily="2" charset="-78"/>
                        <a:cs typeface="STV" pitchFamily="2" charset="-78"/>
                      </a:endParaRPr>
                    </a:p>
                    <a:p>
                      <a:pPr algn="ctr" rtl="1">
                        <a:tabLst>
                          <a:tab pos="915670" algn="l"/>
                        </a:tabLst>
                      </a:pPr>
                      <a:r>
                        <a:rPr lang="ar-SA" sz="1000" b="0" i="0" dirty="0">
                          <a:solidFill>
                            <a:schemeClr val="tx1"/>
                          </a:solidFill>
                          <a:effectLst/>
                          <a:latin typeface="STV" pitchFamily="2" charset="-78"/>
                          <a:cs typeface="STV" pitchFamily="2" charset="-78"/>
                        </a:rPr>
                        <a:t>ضرورة نشر لائحة المشاركة المجتمعية والتواصل مع منظمات المجتمع المدني المعنية بالفئة المستفيدة</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67990" marR="67990" marT="0" marB="0" anchor="ctr">
                    <a:solidFill>
                      <a:srgbClr val="E9EBF5"/>
                    </a:solidFill>
                  </a:tcPr>
                </a:tc>
                <a:extLst>
                  <a:ext uri="{0D108BD9-81ED-4DB2-BD59-A6C34878D82A}">
                    <a16:rowId xmlns:a16="http://schemas.microsoft.com/office/drawing/2014/main" val="259914704"/>
                  </a:ext>
                </a:extLst>
              </a:tr>
              <a:tr h="332749">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6</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خريطة اتصال لدى المنظمة لتنفيذ حملات تو عية ـ إعلانية ـ إعلامية ـ لتعريف الجمهور المستهدف بخدمات المنظمة وآلية الحصول عليها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التوعية+إدارة الاعلام</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5</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3696374429"/>
                  </a:ext>
                </a:extLst>
              </a:tr>
              <a:tr h="499124">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7</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تقارير حول رصد وتحليل  التوجهات الإعلامية والرأي العام تجاه  الهيئة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التخطيط الاستراتيجي بالتنسيق مع إدارة الاعلام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0</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ضرورة تنفيذ استطلاع رأي المستفيدين في الية تطوير الخدمات التي تقدمها الهيئة.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1988487731"/>
                  </a:ext>
                </a:extLst>
              </a:tr>
              <a:tr h="499124">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8</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لدى  الهيئة خطة عمل مفعلة لإجراء دراسات ميدانية تفاعلية مع الجمهور المستهدف لتحديد أهم المشكلات والتحديات ذات الأولوية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التخطيط الاستراتيجي</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0</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التواصل مع منظمات المجتممع المدني المعنية بالفئة المستفيدة لتحديد الأولويات .البدء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179775904"/>
                  </a:ext>
                </a:extLst>
              </a:tr>
              <a:tr h="499124">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9</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لدى  الهيئة رؤية للتعاون والمشاركة مع الجهات الأكاديمية والبحثية لتوظيف مخرجات الدراسات الخاصة بها في تطوير أداء المنظمة مشاركة الجهات الأكاديمية والبحثية في صناعة الساسات العامة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التخطيط الاستراتيجي</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0</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ضرورة اعداد الإدارة المعنية  تقرير حول اشراك المستفيدين في تطوير الخدمات وخطة العمل ورفعه للجنة الحوكمة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1406810168"/>
                  </a:ext>
                </a:extLst>
              </a:tr>
              <a:tr h="665499">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10</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لدىالهيئة رؤية مفعلة وآليات حول توظيف العمل التطوعي المجتمعي في تحقيق أهداف  الهيئة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قطاع الرياضة للجميع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3</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فتحديد اهم خطط التطوير والاولويات والتواصل مع منظمات المجتمع المدني  مع  ضرورة تفعيل دور قسم العمل التطوعي في القطاع وتسكين الشواغر المطلوبة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2612969552"/>
                  </a:ext>
                </a:extLst>
              </a:tr>
              <a:tr h="332749">
                <a:tc rowSpan="6">
                  <a:txBody>
                    <a:bodyPr/>
                    <a:lstStyle/>
                    <a:p>
                      <a:pPr marL="71755" marR="71755" algn="ctr" rtl="1">
                        <a:spcAft>
                          <a:spcPts val="0"/>
                        </a:spcAft>
                        <a:tabLst>
                          <a:tab pos="915670" algn="l"/>
                        </a:tabLst>
                      </a:pPr>
                      <a:r>
                        <a:rPr lang="ar-SA" sz="1100" b="0" i="0" dirty="0">
                          <a:effectLst/>
                          <a:latin typeface="STV" pitchFamily="2" charset="-78"/>
                          <a:cs typeface="STV" pitchFamily="2" charset="-78"/>
                        </a:rPr>
                        <a:t>العدالة: المساواة وسيادة القانون</a:t>
                      </a:r>
                      <a:endParaRPr lang="en-CA" sz="2000" b="0" i="0" dirty="0">
                        <a:effectLst/>
                        <a:latin typeface="STV" pitchFamily="2" charset="-78"/>
                        <a:ea typeface="Times New Roman" panose="02020603050405020304" pitchFamily="18" charset="0"/>
                        <a:cs typeface="STV" pitchFamily="2" charset="-78"/>
                      </a:endParaRPr>
                    </a:p>
                  </a:txBody>
                  <a:tcPr marL="67990" marR="67990" marT="0" marB="0" vert="vert270" anchor="ctr">
                    <a:solidFill>
                      <a:srgbClr val="0E79AC"/>
                    </a:solidFill>
                  </a:tcPr>
                </a:tc>
                <a:tc>
                  <a:txBody>
                    <a:bodyPr/>
                    <a:lstStyle/>
                    <a:p>
                      <a:pPr algn="ctr" rtl="1">
                        <a:tabLst>
                          <a:tab pos="915670" algn="l"/>
                        </a:tabLst>
                      </a:pPr>
                      <a:r>
                        <a:rPr lang="ar-SA" sz="800" b="0" i="0">
                          <a:effectLst/>
                          <a:latin typeface="STV" pitchFamily="2" charset="-78"/>
                          <a:cs typeface="STV" pitchFamily="2" charset="-78"/>
                        </a:rPr>
                        <a:t>1</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قائمة القوانين واللوائح والقرارات الخاصة بعمل الجهة مجمعة ومتاحة للعاملين وكذلك المتعاملين مع  الهيئة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لجنة حق الاطلاع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dirty="0">
                          <a:effectLst/>
                          <a:latin typeface="STV" pitchFamily="2" charset="-78"/>
                          <a:cs typeface="STV" pitchFamily="2" charset="-78"/>
                        </a:rPr>
                        <a:t>5</a:t>
                      </a:r>
                      <a:endParaRPr lang="en-CA" sz="1600" b="0" i="0" dirty="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4087643681"/>
                  </a:ext>
                </a:extLst>
              </a:tr>
              <a:tr h="499124">
                <a:tc vMerge="1">
                  <a:txBody>
                    <a:bodyPr/>
                    <a:lstStyle/>
                    <a:p>
                      <a:pPr rtl="1"/>
                      <a:endParaRPr lang="ar-SA"/>
                    </a:p>
                  </a:txBody>
                  <a:tcPr/>
                </a:tc>
                <a:tc>
                  <a:txBody>
                    <a:bodyPr/>
                    <a:lstStyle/>
                    <a:p>
                      <a:pPr algn="ctr" rtl="1">
                        <a:tabLst>
                          <a:tab pos="915670" algn="l"/>
                        </a:tabLst>
                      </a:pPr>
                      <a:r>
                        <a:rPr lang="ar-SA" sz="800" b="0" i="0" dirty="0">
                          <a:effectLst/>
                          <a:latin typeface="STV" pitchFamily="2" charset="-78"/>
                          <a:cs typeface="STV" pitchFamily="2" charset="-78"/>
                        </a:rPr>
                        <a:t>2</a:t>
                      </a:r>
                      <a:endParaRPr lang="en-CA" sz="12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العاملون بالجهة على معرفة بالتشريعات وتفسسراتها وآلية تطبيقها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الموارد البشرية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4</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ضرورة نشر محتوى دليل الموظف حقوق وواجبات على الموقع الالكتروني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1706787170"/>
                  </a:ext>
                </a:extLst>
              </a:tr>
              <a:tr h="665499">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3</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الإدارة المعنية بالتحقيقات القانونية والشكاوي والمراجعة الداخلية والتدقيق الداخلي تتمتع بالإستقلالية اللازمة لأداء عملها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الشئون القانونية/إدارة التفتيش والتدقيق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4</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عقد دورات تدريبية للعاملين للتعريف بالمرجعيات القانونية الخاصة بهم مع ضرورة نشر التحقيقات بما لا يتنافى مع القوانين والنظم المعمول بها ويتماشى مع قانن حق الاطلاع</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2949113846"/>
                  </a:ext>
                </a:extLst>
              </a:tr>
              <a:tr h="332749">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4</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لدى الجهة العدد المناسب من الخبراء والمتخصصين في مجال القانون للمساعدة على حل الإشكاليات القانونية التي تواجه الجهة " التطبيق  ، التفسير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الشئون القانونية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5</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3345693277"/>
                  </a:ext>
                </a:extLst>
              </a:tr>
              <a:tr h="499124">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5</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يوجد آلية إجرائية مفعلة ومعلنة للتظلم من القرارات الإدارية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dirty="0">
                          <a:effectLst/>
                          <a:latin typeface="STV" pitchFamily="2" charset="-78"/>
                          <a:cs typeface="STV" pitchFamily="2" charset="-78"/>
                        </a:rPr>
                        <a:t> </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الموارد البشرية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4</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الالية موضحة ضمن دليل الموظف حقوق وواجبات مع التوصية برفعه على الموقع الالكتروني للهيئة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4193887919"/>
                  </a:ext>
                </a:extLst>
              </a:tr>
              <a:tr h="332749">
                <a:tc vMerge="1">
                  <a:txBody>
                    <a:bodyPr/>
                    <a:lstStyle/>
                    <a:p>
                      <a:pPr rtl="1"/>
                      <a:endParaRPr lang="ar-SA"/>
                    </a:p>
                  </a:txBody>
                  <a:tcPr/>
                </a:tc>
                <a:tc>
                  <a:txBody>
                    <a:bodyPr/>
                    <a:lstStyle/>
                    <a:p>
                      <a:pPr algn="ctr" rtl="1">
                        <a:tabLst>
                          <a:tab pos="915670" algn="l"/>
                        </a:tabLst>
                      </a:pPr>
                      <a:r>
                        <a:rPr lang="ar-SA" sz="800" b="0" i="0">
                          <a:effectLst/>
                          <a:latin typeface="STV" pitchFamily="2" charset="-78"/>
                          <a:cs typeface="STV" pitchFamily="2" charset="-78"/>
                        </a:rPr>
                        <a:t>6</a:t>
                      </a:r>
                      <a:endParaRPr lang="en-CA" sz="12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تنشر نتائج التظلمات من القرارات الإدارية .</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a:effectLst/>
                          <a:latin typeface="STV" pitchFamily="2" charset="-78"/>
                          <a:cs typeface="STV" pitchFamily="2" charset="-78"/>
                        </a:rPr>
                        <a:t>*</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en-US" sz="1400" b="0" i="0">
                          <a:effectLst/>
                          <a:latin typeface="STV" pitchFamily="2" charset="-78"/>
                          <a:cs typeface="STV" pitchFamily="2" charset="-78"/>
                        </a:rPr>
                        <a:t> </a:t>
                      </a:r>
                      <a:endParaRPr lang="en-CA" sz="28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400" b="0" i="0" dirty="0">
                          <a:effectLst/>
                          <a:latin typeface="STV" pitchFamily="2" charset="-78"/>
                          <a:cs typeface="STV" pitchFamily="2" charset="-78"/>
                        </a:rPr>
                        <a:t>×</a:t>
                      </a:r>
                      <a:endParaRPr lang="en-CA" sz="2800" b="0" i="0" dirty="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a:effectLst/>
                          <a:latin typeface="STV" pitchFamily="2" charset="-78"/>
                          <a:cs typeface="STV" pitchFamily="2" charset="-78"/>
                        </a:rPr>
                        <a:t>إدارة الموارد البشرية</a:t>
                      </a:r>
                      <a:endParaRPr lang="en-CA" sz="1600" b="0" i="0">
                        <a:effectLst/>
                        <a:latin typeface="STV" pitchFamily="2" charset="-78"/>
                        <a:ea typeface="Times New Roman" panose="02020603050405020304" pitchFamily="18" charset="0"/>
                        <a:cs typeface="STV" pitchFamily="2" charset="-78"/>
                      </a:endParaRPr>
                    </a:p>
                  </a:txBody>
                  <a:tcPr marL="67990" marR="67990" marT="0" marB="0" anchor="ctr"/>
                </a:tc>
                <a:tc>
                  <a:txBody>
                    <a:bodyPr/>
                    <a:lstStyle/>
                    <a:p>
                      <a:pPr algn="ctr" rtl="1">
                        <a:tabLst>
                          <a:tab pos="915670" algn="l"/>
                        </a:tabLst>
                      </a:pPr>
                      <a:r>
                        <a:rPr lang="ar-SA" sz="1000" b="0" i="0" dirty="0">
                          <a:effectLst/>
                          <a:latin typeface="STV" pitchFamily="2" charset="-78"/>
                          <a:cs typeface="STV" pitchFamily="2" charset="-78"/>
                        </a:rPr>
                        <a:t>0</a:t>
                      </a:r>
                      <a:endParaRPr lang="en-CA" sz="1600" b="0" i="0" dirty="0">
                        <a:effectLst/>
                        <a:latin typeface="STV" pitchFamily="2" charset="-78"/>
                        <a:cs typeface="STV" pitchFamily="2" charset="-78"/>
                      </a:endParaRPr>
                    </a:p>
                    <a:p>
                      <a:pPr algn="ctr" rtl="1">
                        <a:tabLst>
                          <a:tab pos="915670" algn="l"/>
                        </a:tabLst>
                      </a:pPr>
                      <a:r>
                        <a:rPr lang="ar-SA" sz="1000" b="0" i="0" dirty="0">
                          <a:effectLst/>
                          <a:latin typeface="STV" pitchFamily="2" charset="-78"/>
                          <a:cs typeface="STV" pitchFamily="2" charset="-78"/>
                        </a:rPr>
                        <a:t>نشر تقارير دورية بنتائج التظلمات</a:t>
                      </a:r>
                      <a:endParaRPr lang="en-CA" sz="1600" b="0" i="0" dirty="0">
                        <a:effectLst/>
                        <a:latin typeface="STV" pitchFamily="2" charset="-78"/>
                        <a:ea typeface="Times New Roman" panose="02020603050405020304" pitchFamily="18" charset="0"/>
                        <a:cs typeface="STV" pitchFamily="2" charset="-78"/>
                      </a:endParaRPr>
                    </a:p>
                  </a:txBody>
                  <a:tcPr marL="67990" marR="67990" marT="0" marB="0" anchor="ctr"/>
                </a:tc>
                <a:extLst>
                  <a:ext uri="{0D108BD9-81ED-4DB2-BD59-A6C34878D82A}">
                    <a16:rowId xmlns:a16="http://schemas.microsoft.com/office/drawing/2014/main" val="460579921"/>
                  </a:ext>
                </a:extLst>
              </a:tr>
            </a:tbl>
          </a:graphicData>
        </a:graphic>
      </p:graphicFrame>
    </p:spTree>
    <p:extLst>
      <p:ext uri="{BB962C8B-B14F-4D97-AF65-F5344CB8AC3E}">
        <p14:creationId xmlns:p14="http://schemas.microsoft.com/office/powerpoint/2010/main" val="278631617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28</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24C3E8B9-F48C-D5DA-EE4C-306BC1C10720}"/>
              </a:ext>
            </a:extLst>
          </p:cNvPr>
          <p:cNvGraphicFramePr>
            <a:graphicFrameLocks noGrp="1"/>
          </p:cNvGraphicFramePr>
          <p:nvPr>
            <p:extLst>
              <p:ext uri="{D42A27DB-BD31-4B8C-83A1-F6EECF244321}">
                <p14:modId xmlns:p14="http://schemas.microsoft.com/office/powerpoint/2010/main" val="321549721"/>
              </p:ext>
            </p:extLst>
          </p:nvPr>
        </p:nvGraphicFramePr>
        <p:xfrm>
          <a:off x="980044" y="267901"/>
          <a:ext cx="10977981" cy="6225262"/>
        </p:xfrm>
        <a:graphic>
          <a:graphicData uri="http://schemas.openxmlformats.org/drawingml/2006/table">
            <a:tbl>
              <a:tblPr rtl="1" firstRow="1" firstCol="1" bandRow="1">
                <a:tableStyleId>{5C22544A-7EE6-4342-B048-85BDC9FD1C3A}</a:tableStyleId>
              </a:tblPr>
              <a:tblGrid>
                <a:gridCol w="443973">
                  <a:extLst>
                    <a:ext uri="{9D8B030D-6E8A-4147-A177-3AD203B41FA5}">
                      <a16:colId xmlns:a16="http://schemas.microsoft.com/office/drawing/2014/main" val="897585110"/>
                    </a:ext>
                  </a:extLst>
                </a:gridCol>
                <a:gridCol w="395742">
                  <a:extLst>
                    <a:ext uri="{9D8B030D-6E8A-4147-A177-3AD203B41FA5}">
                      <a16:colId xmlns:a16="http://schemas.microsoft.com/office/drawing/2014/main" val="2480954983"/>
                    </a:ext>
                  </a:extLst>
                </a:gridCol>
                <a:gridCol w="3095006">
                  <a:extLst>
                    <a:ext uri="{9D8B030D-6E8A-4147-A177-3AD203B41FA5}">
                      <a16:colId xmlns:a16="http://schemas.microsoft.com/office/drawing/2014/main" val="1507239151"/>
                    </a:ext>
                  </a:extLst>
                </a:gridCol>
                <a:gridCol w="441793">
                  <a:extLst>
                    <a:ext uri="{9D8B030D-6E8A-4147-A177-3AD203B41FA5}">
                      <a16:colId xmlns:a16="http://schemas.microsoft.com/office/drawing/2014/main" val="295875028"/>
                    </a:ext>
                  </a:extLst>
                </a:gridCol>
                <a:gridCol w="326258">
                  <a:extLst>
                    <a:ext uri="{9D8B030D-6E8A-4147-A177-3AD203B41FA5}">
                      <a16:colId xmlns:a16="http://schemas.microsoft.com/office/drawing/2014/main" val="818152443"/>
                    </a:ext>
                  </a:extLst>
                </a:gridCol>
                <a:gridCol w="398195">
                  <a:extLst>
                    <a:ext uri="{9D8B030D-6E8A-4147-A177-3AD203B41FA5}">
                      <a16:colId xmlns:a16="http://schemas.microsoft.com/office/drawing/2014/main" val="2499916483"/>
                    </a:ext>
                  </a:extLst>
                </a:gridCol>
                <a:gridCol w="321899">
                  <a:extLst>
                    <a:ext uri="{9D8B030D-6E8A-4147-A177-3AD203B41FA5}">
                      <a16:colId xmlns:a16="http://schemas.microsoft.com/office/drawing/2014/main" val="861284332"/>
                    </a:ext>
                  </a:extLst>
                </a:gridCol>
                <a:gridCol w="359684">
                  <a:extLst>
                    <a:ext uri="{9D8B030D-6E8A-4147-A177-3AD203B41FA5}">
                      <a16:colId xmlns:a16="http://schemas.microsoft.com/office/drawing/2014/main" val="3258449227"/>
                    </a:ext>
                  </a:extLst>
                </a:gridCol>
                <a:gridCol w="398195">
                  <a:extLst>
                    <a:ext uri="{9D8B030D-6E8A-4147-A177-3AD203B41FA5}">
                      <a16:colId xmlns:a16="http://schemas.microsoft.com/office/drawing/2014/main" val="2068526859"/>
                    </a:ext>
                  </a:extLst>
                </a:gridCol>
                <a:gridCol w="930818">
                  <a:extLst>
                    <a:ext uri="{9D8B030D-6E8A-4147-A177-3AD203B41FA5}">
                      <a16:colId xmlns:a16="http://schemas.microsoft.com/office/drawing/2014/main" val="2091435865"/>
                    </a:ext>
                  </a:extLst>
                </a:gridCol>
                <a:gridCol w="1190952">
                  <a:extLst>
                    <a:ext uri="{9D8B030D-6E8A-4147-A177-3AD203B41FA5}">
                      <a16:colId xmlns:a16="http://schemas.microsoft.com/office/drawing/2014/main" val="172561246"/>
                    </a:ext>
                  </a:extLst>
                </a:gridCol>
                <a:gridCol w="2675466">
                  <a:extLst>
                    <a:ext uri="{9D8B030D-6E8A-4147-A177-3AD203B41FA5}">
                      <a16:colId xmlns:a16="http://schemas.microsoft.com/office/drawing/2014/main" val="3609446513"/>
                    </a:ext>
                  </a:extLst>
                </a:gridCol>
              </a:tblGrid>
              <a:tr h="451928">
                <a:tc rowSpan="4">
                  <a:txBody>
                    <a:bodyPr/>
                    <a:lstStyle/>
                    <a:p>
                      <a:pPr marL="71755" marR="71755" algn="ctr" rtl="1">
                        <a:spcAft>
                          <a:spcPts val="0"/>
                        </a:spcAft>
                        <a:tabLst>
                          <a:tab pos="915670" algn="l"/>
                        </a:tabLst>
                      </a:pPr>
                      <a:r>
                        <a:rPr lang="ar-SA" sz="800" b="0" i="0">
                          <a:solidFill>
                            <a:schemeClr val="tx1"/>
                          </a:solidFill>
                          <a:effectLst/>
                          <a:latin typeface="STV" pitchFamily="2" charset="-78"/>
                          <a:cs typeface="STV" pitchFamily="2" charset="-78"/>
                        </a:rPr>
                        <a:t> </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vert="vert270" anchor="ctr">
                    <a:solidFill>
                      <a:srgbClr val="0E79AC"/>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7</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قواعد مصاغة ومفعلة للتعامل مع كل المراجعين " المتعاملين مع المنظمة دون تمييز قائم على أي أسس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الموارد البشرية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4</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الجزاءات غير واضحة للجميع</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extLst>
                  <a:ext uri="{0D108BD9-81ED-4DB2-BD59-A6C34878D82A}">
                    <a16:rowId xmlns:a16="http://schemas.microsoft.com/office/drawing/2014/main" val="2075602831"/>
                  </a:ext>
                </a:extLst>
              </a:tr>
              <a:tr h="325686">
                <a:tc vMerge="1">
                  <a:txBody>
                    <a:bodyPr/>
                    <a:lstStyle/>
                    <a:p>
                      <a:pPr rtl="1"/>
                      <a:endParaRPr lang="ar-SA"/>
                    </a:p>
                  </a:txBody>
                  <a:tcPr/>
                </a:tc>
                <a:tc>
                  <a:txBody>
                    <a:bodyPr/>
                    <a:lstStyle/>
                    <a:p>
                      <a:pPr algn="ctr" rtl="1">
                        <a:tabLst>
                          <a:tab pos="915670" algn="l"/>
                        </a:tabLst>
                      </a:pPr>
                      <a:r>
                        <a:rPr lang="ar-SA" sz="900" b="0" i="0">
                          <a:solidFill>
                            <a:schemeClr val="tx1"/>
                          </a:solidFill>
                          <a:effectLst/>
                          <a:latin typeface="STV" pitchFamily="2" charset="-78"/>
                          <a:cs typeface="STV" pitchFamily="2" charset="-78"/>
                        </a:rPr>
                        <a:t>8</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آلية مفعلة للشكاوي في حالة التمييز في المعاملة ونظم </a:t>
                      </a:r>
                      <a:r>
                        <a:rPr lang="ar-SA" sz="900" b="0" i="0" dirty="0" err="1">
                          <a:solidFill>
                            <a:schemeClr val="tx1"/>
                          </a:solidFill>
                          <a:effectLst/>
                          <a:latin typeface="STV" pitchFamily="2" charset="-78"/>
                          <a:cs typeface="STV" pitchFamily="2" charset="-78"/>
                        </a:rPr>
                        <a:t>جزءاءات</a:t>
                      </a:r>
                      <a:r>
                        <a:rPr lang="ar-SA" sz="900" b="0" i="0" dirty="0">
                          <a:solidFill>
                            <a:schemeClr val="tx1"/>
                          </a:solidFill>
                          <a:effectLst/>
                          <a:latin typeface="STV" pitchFamily="2" charset="-78"/>
                          <a:cs typeface="STV" pitchFamily="2" charset="-78"/>
                        </a:rPr>
                        <a:t> مناسبة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dirty="0">
                          <a:solidFill>
                            <a:schemeClr val="tx1"/>
                          </a:solidFill>
                          <a:effectLst/>
                          <a:latin typeface="STV" pitchFamily="2" charset="-78"/>
                          <a:cs typeface="STV" pitchFamily="2" charset="-78"/>
                        </a:rPr>
                        <a:t> </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مكتب المدير العام</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5</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37633354"/>
                  </a:ext>
                </a:extLst>
              </a:tr>
              <a:tr h="495241">
                <a:tc vMerge="1">
                  <a:txBody>
                    <a:bodyPr/>
                    <a:lstStyle/>
                    <a:p>
                      <a:pPr rtl="1"/>
                      <a:endParaRPr lang="ar-SA"/>
                    </a:p>
                  </a:txBody>
                  <a:tcPr/>
                </a:tc>
                <a:tc>
                  <a:txBody>
                    <a:bodyPr/>
                    <a:lstStyle/>
                    <a:p>
                      <a:pPr algn="ctr" rtl="1">
                        <a:tabLst>
                          <a:tab pos="915670" algn="l"/>
                        </a:tabLst>
                      </a:pPr>
                      <a:r>
                        <a:rPr lang="ar-SA" sz="900" b="0" i="0" dirty="0">
                          <a:solidFill>
                            <a:schemeClr val="tx1"/>
                          </a:solidFill>
                          <a:effectLst/>
                          <a:latin typeface="STV" pitchFamily="2" charset="-78"/>
                          <a:cs typeface="STV" pitchFamily="2" charset="-78"/>
                        </a:rPr>
                        <a:t>9</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ضوابط وقائية ضد آلية خروقات للقواعد القانونية المعمول بها ، خصوصا في حالة السلطة التقديرية الممنوحة للأشخاص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إدارة الشئون القانونية</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0</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ضرورة العمل على استحداث لائحة بالضوابط المذكورة واعداد تقرير نهاية العام حول تطبيق سيادة القانون</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131797179"/>
                  </a:ext>
                </a:extLst>
              </a:tr>
              <a:tr h="660321">
                <a:tc vMerge="1">
                  <a:txBody>
                    <a:bodyPr/>
                    <a:lstStyle/>
                    <a:p>
                      <a:pPr rtl="1"/>
                      <a:endParaRPr lang="ar-SA"/>
                    </a:p>
                  </a:txBody>
                  <a:tcPr/>
                </a:tc>
                <a:tc>
                  <a:txBody>
                    <a:bodyPr/>
                    <a:lstStyle/>
                    <a:p>
                      <a:pPr algn="ctr" rtl="1">
                        <a:tabLst>
                          <a:tab pos="915670" algn="l"/>
                        </a:tabLst>
                      </a:pPr>
                      <a:r>
                        <a:rPr lang="ar-SA" sz="900" b="0" i="0" dirty="0">
                          <a:solidFill>
                            <a:schemeClr val="tx1"/>
                          </a:solidFill>
                          <a:effectLst/>
                          <a:latin typeface="STV" pitchFamily="2" charset="-78"/>
                          <a:cs typeface="STV" pitchFamily="2" charset="-78"/>
                        </a:rPr>
                        <a:t>10</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مراجعة مستمرة للقواعد القانونية في ضوء مستجدات التطبيق ومقترحات للتعديل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مجلس الادارة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KW" sz="900" b="0" i="0">
                          <a:solidFill>
                            <a:schemeClr val="tx1"/>
                          </a:solidFill>
                          <a:effectLst/>
                          <a:latin typeface="STV" pitchFamily="2" charset="-78"/>
                          <a:cs typeface="STV" pitchFamily="2" charset="-78"/>
                        </a:rPr>
                        <a:t>0</a:t>
                      </a:r>
                      <a:endParaRPr lang="en-CA" sz="1400" b="0" i="0">
                        <a:solidFill>
                          <a:schemeClr val="tx1"/>
                        </a:solidFill>
                        <a:effectLst/>
                        <a:latin typeface="STV" pitchFamily="2" charset="-78"/>
                        <a:cs typeface="STV" pitchFamily="2" charset="-78"/>
                      </a:endParaRPr>
                    </a:p>
                    <a:p>
                      <a:pPr algn="ctr" rtl="1">
                        <a:tabLst>
                          <a:tab pos="915670" algn="l"/>
                        </a:tabLst>
                      </a:pPr>
                      <a:r>
                        <a:rPr lang="ar-KW" sz="900" b="0" i="0">
                          <a:solidFill>
                            <a:schemeClr val="tx1"/>
                          </a:solidFill>
                          <a:effectLst/>
                          <a:latin typeface="STV" pitchFamily="2" charset="-78"/>
                          <a:cs typeface="STV" pitchFamily="2" charset="-78"/>
                        </a:rPr>
                        <a:t>عمل استطلاع رأي للعاملين حول اهم التعديلات المطلوبة على التشريعات المطبقة ورفعها للإدارة العليا لاتخاذ اللازم مع </a:t>
                      </a:r>
                      <a:r>
                        <a:rPr lang="ar-SA" sz="900" b="0" i="0">
                          <a:solidFill>
                            <a:schemeClr val="tx1"/>
                          </a:solidFill>
                          <a:effectLst/>
                          <a:latin typeface="STV" pitchFamily="2" charset="-78"/>
                          <a:cs typeface="STV" pitchFamily="2" charset="-78"/>
                        </a:rPr>
                        <a:t>ضرورة نشر أي تعديلات على اللوائح والقوانين الخاصة بالهيئة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187099588"/>
                  </a:ext>
                </a:extLst>
              </a:tr>
              <a:tr h="495241">
                <a:tc rowSpan="9">
                  <a:txBody>
                    <a:bodyPr/>
                    <a:lstStyle/>
                    <a:p>
                      <a:pPr marL="71755" marR="71755" algn="ctr" rtl="1">
                        <a:spcAft>
                          <a:spcPts val="0"/>
                        </a:spcAft>
                        <a:tabLst>
                          <a:tab pos="915670" algn="l"/>
                        </a:tabLst>
                      </a:pPr>
                      <a:r>
                        <a:rPr lang="ar-SA" sz="1050" b="0" i="0" dirty="0">
                          <a:solidFill>
                            <a:schemeClr val="bg1"/>
                          </a:solidFill>
                          <a:effectLst/>
                          <a:latin typeface="STV" pitchFamily="2" charset="-78"/>
                          <a:cs typeface="STV" pitchFamily="2" charset="-78"/>
                        </a:rPr>
                        <a:t>الاستدامة :فعالية مجلس الإدارة ، الهيئات ذات </a:t>
                      </a:r>
                      <a:r>
                        <a:rPr lang="ar-SA" sz="1050" b="0" i="0" dirty="0" err="1">
                          <a:solidFill>
                            <a:schemeClr val="bg1"/>
                          </a:solidFill>
                          <a:effectLst/>
                          <a:latin typeface="STV" pitchFamily="2" charset="-78"/>
                          <a:cs typeface="STV" pitchFamily="2" charset="-78"/>
                        </a:rPr>
                        <a:t>الموزانات</a:t>
                      </a:r>
                      <a:r>
                        <a:rPr lang="ar-SA" sz="1050" b="0" i="0" dirty="0">
                          <a:solidFill>
                            <a:schemeClr val="bg1"/>
                          </a:solidFill>
                          <a:effectLst/>
                          <a:latin typeface="STV" pitchFamily="2" charset="-78"/>
                          <a:cs typeface="STV" pitchFamily="2" charset="-78"/>
                        </a:rPr>
                        <a:t> المستقلة أو </a:t>
                      </a:r>
                      <a:r>
                        <a:rPr lang="ar-SA" sz="1050" b="0" i="0" dirty="0" err="1">
                          <a:solidFill>
                            <a:schemeClr val="bg1"/>
                          </a:solidFill>
                          <a:effectLst/>
                          <a:latin typeface="STV" pitchFamily="2" charset="-78"/>
                          <a:cs typeface="STV" pitchFamily="2" charset="-78"/>
                        </a:rPr>
                        <a:t>الملحلقة</a:t>
                      </a:r>
                      <a:endParaRPr lang="en-CA" sz="1800" b="0" i="0" dirty="0">
                        <a:solidFill>
                          <a:schemeClr val="bg1"/>
                        </a:solidFill>
                        <a:effectLst/>
                        <a:latin typeface="STV" pitchFamily="2" charset="-78"/>
                        <a:ea typeface="Times New Roman" panose="02020603050405020304" pitchFamily="18" charset="0"/>
                        <a:cs typeface="STV" pitchFamily="2" charset="-78"/>
                      </a:endParaRPr>
                    </a:p>
                  </a:txBody>
                  <a:tcPr marL="68580" marR="68580" marT="0" marB="0" vert="vert270" anchor="ctr">
                    <a:solidFill>
                      <a:srgbClr val="0E79AC"/>
                    </a:solidFill>
                  </a:tcPr>
                </a:tc>
                <a:tc>
                  <a:txBody>
                    <a:bodyPr/>
                    <a:lstStyle/>
                    <a:p>
                      <a:pPr algn="ctr" rtl="1">
                        <a:tabLst>
                          <a:tab pos="915670" algn="l"/>
                        </a:tabLst>
                      </a:pPr>
                      <a:r>
                        <a:rPr lang="ar-SA" sz="900" b="0" i="0">
                          <a:solidFill>
                            <a:schemeClr val="tx1"/>
                          </a:solidFill>
                          <a:effectLst/>
                          <a:latin typeface="STV" pitchFamily="2" charset="-78"/>
                          <a:cs typeface="STV" pitchFamily="2" charset="-78"/>
                        </a:rPr>
                        <a:t>1</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خطة استراتيجية لدى الجهة تحدد آليات تحقيق الأهداف المخططة وفق الرؤية العامة للخطة الإنمائية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التخطيط الاستراتيجي</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5</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التنسيق مع إدارة مركز نظم المعلومات بشأن نشر الاستراتيجية على الموقع الالكتروني للهيئة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178589734"/>
                  </a:ext>
                </a:extLst>
              </a:tr>
              <a:tr h="495241">
                <a:tc vMerge="1">
                  <a:txBody>
                    <a:bodyPr/>
                    <a:lstStyle/>
                    <a:p>
                      <a:pPr rtl="1"/>
                      <a:endParaRPr lang="ar-SA"/>
                    </a:p>
                  </a:txBody>
                  <a:tcPr/>
                </a:tc>
                <a:tc>
                  <a:txBody>
                    <a:bodyPr/>
                    <a:lstStyle/>
                    <a:p>
                      <a:pPr algn="ctr" rtl="1">
                        <a:tabLst>
                          <a:tab pos="915670" algn="l"/>
                        </a:tabLst>
                      </a:pPr>
                      <a:r>
                        <a:rPr lang="ar-SA" sz="900" b="0" i="0" dirty="0">
                          <a:solidFill>
                            <a:schemeClr val="tx1"/>
                          </a:solidFill>
                          <a:effectLst/>
                          <a:latin typeface="STV" pitchFamily="2" charset="-78"/>
                          <a:cs typeface="STV" pitchFamily="2" charset="-78"/>
                        </a:rPr>
                        <a:t>2</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العاملون بالمنظمة على وعي وإقتناع برؤية  الهيئة وأهدافها في المجتمع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التخطيط الاستراتيجي</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2</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ضرورة عمل ورش تدريبية لتنفيذ مخرجات الاستراتيجية ومتابعة مؤشرات الأداء الخاصة بعملية التطبيق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000367528"/>
                  </a:ext>
                </a:extLst>
              </a:tr>
              <a:tr h="330160">
                <a:tc vMerge="1">
                  <a:txBody>
                    <a:bodyPr/>
                    <a:lstStyle/>
                    <a:p>
                      <a:pPr rtl="1"/>
                      <a:endParaRPr lang="ar-SA"/>
                    </a:p>
                  </a:txBody>
                  <a:tcPr/>
                </a:tc>
                <a:tc>
                  <a:txBody>
                    <a:bodyPr/>
                    <a:lstStyle/>
                    <a:p>
                      <a:pPr algn="ctr" rtl="1">
                        <a:tabLst>
                          <a:tab pos="915670" algn="l"/>
                        </a:tabLst>
                      </a:pPr>
                      <a:r>
                        <a:rPr lang="ar-SA" sz="900" b="0" i="0">
                          <a:solidFill>
                            <a:schemeClr val="tx1"/>
                          </a:solidFill>
                          <a:effectLst/>
                          <a:latin typeface="STV" pitchFamily="2" charset="-78"/>
                          <a:cs typeface="STV" pitchFamily="2" charset="-78"/>
                        </a:rPr>
                        <a:t>3</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تدعم  الهيئة المباردات الإبتكارية التي تساعد في إحداث نقلة نوعية لأداء المنظمة وتأثيرها بالمجتمع.</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التخطيط الاستراتيجي</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0</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اعداد الية لدعم الابتكارات المطلوبة بالتنسيق مع بقية القطاعات</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907317049"/>
                  </a:ext>
                </a:extLst>
              </a:tr>
              <a:tr h="495241">
                <a:tc vMerge="1">
                  <a:txBody>
                    <a:bodyPr/>
                    <a:lstStyle/>
                    <a:p>
                      <a:pPr rtl="1"/>
                      <a:endParaRPr lang="ar-SA"/>
                    </a:p>
                  </a:txBody>
                  <a:tcPr/>
                </a:tc>
                <a:tc>
                  <a:txBody>
                    <a:bodyPr/>
                    <a:lstStyle/>
                    <a:p>
                      <a:pPr algn="ctr" rtl="1">
                        <a:tabLst>
                          <a:tab pos="915670" algn="l"/>
                        </a:tabLst>
                      </a:pPr>
                      <a:r>
                        <a:rPr lang="ar-SA" sz="900" b="0" i="0">
                          <a:solidFill>
                            <a:schemeClr val="tx1"/>
                          </a:solidFill>
                          <a:effectLst/>
                          <a:latin typeface="STV" pitchFamily="2" charset="-78"/>
                          <a:cs typeface="STV" pitchFamily="2" charset="-78"/>
                        </a:rPr>
                        <a:t>4</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إستراتيجية لدى  الهيئة للتحول للمنظمة المعرفية الحديثة تطبيقات الحكومة الإلكترونية ـ إدارة المعرفة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نظم المعلومات</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4</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تضع الإدارة المعنية نموذج لمتابعة تحقق المخرجات ونتائج الاستراتيجية مع ادراجها على الموقع مع النموذج.</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936301275"/>
                  </a:ext>
                </a:extLst>
              </a:tr>
              <a:tr h="330160">
                <a:tc vMerge="1">
                  <a:txBody>
                    <a:bodyPr/>
                    <a:lstStyle/>
                    <a:p>
                      <a:pPr rtl="1"/>
                      <a:endParaRPr lang="ar-SA"/>
                    </a:p>
                  </a:txBody>
                  <a:tcPr/>
                </a:tc>
                <a:tc>
                  <a:txBody>
                    <a:bodyPr/>
                    <a:lstStyle/>
                    <a:p>
                      <a:pPr algn="ctr" rtl="1">
                        <a:tabLst>
                          <a:tab pos="915670" algn="l"/>
                        </a:tabLst>
                      </a:pPr>
                      <a:r>
                        <a:rPr lang="ar-SA" sz="900" b="0" i="0" dirty="0">
                          <a:solidFill>
                            <a:schemeClr val="tx1"/>
                          </a:solidFill>
                          <a:effectLst/>
                          <a:latin typeface="STV" pitchFamily="2" charset="-78"/>
                          <a:cs typeface="STV" pitchFamily="2" charset="-78"/>
                        </a:rPr>
                        <a:t>*5</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آلية شفافية </a:t>
                      </a:r>
                      <a:r>
                        <a:rPr lang="ar-SA" sz="900" b="0" i="0" dirty="0" err="1">
                          <a:solidFill>
                            <a:schemeClr val="tx1"/>
                          </a:solidFill>
                          <a:effectLst/>
                          <a:latin typeface="STV" pitchFamily="2" charset="-78"/>
                          <a:cs typeface="STV" pitchFamily="2" charset="-78"/>
                        </a:rPr>
                        <a:t>لإختيار</a:t>
                      </a:r>
                      <a:r>
                        <a:rPr lang="ar-SA" sz="900" b="0" i="0" dirty="0">
                          <a:solidFill>
                            <a:schemeClr val="tx1"/>
                          </a:solidFill>
                          <a:effectLst/>
                          <a:latin typeface="STV" pitchFamily="2" charset="-78"/>
                          <a:cs typeface="STV" pitchFamily="2" charset="-78"/>
                        </a:rPr>
                        <a:t> </a:t>
                      </a:r>
                      <a:r>
                        <a:rPr lang="ar-SA" sz="900" b="0" i="0" dirty="0" err="1">
                          <a:solidFill>
                            <a:schemeClr val="tx1"/>
                          </a:solidFill>
                          <a:effectLst/>
                          <a:latin typeface="STV" pitchFamily="2" charset="-78"/>
                          <a:cs typeface="STV" pitchFamily="2" charset="-78"/>
                        </a:rPr>
                        <a:t>لإختيار</a:t>
                      </a:r>
                      <a:r>
                        <a:rPr lang="ar-SA" sz="900" b="0" i="0" dirty="0">
                          <a:solidFill>
                            <a:schemeClr val="tx1"/>
                          </a:solidFill>
                          <a:effectLst/>
                          <a:latin typeface="STV" pitchFamily="2" charset="-78"/>
                          <a:cs typeface="STV" pitchFamily="2" charset="-78"/>
                        </a:rPr>
                        <a:t> القيادات وجذب وضم الكفاءات للعمل ودعم راس المال البشري بالهيئة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الموارد البشرية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5</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887703323"/>
                  </a:ext>
                </a:extLst>
              </a:tr>
              <a:tr h="660321">
                <a:tc vMerge="1">
                  <a:txBody>
                    <a:bodyPr/>
                    <a:lstStyle/>
                    <a:p>
                      <a:pPr rtl="1"/>
                      <a:endParaRPr lang="ar-SA"/>
                    </a:p>
                  </a:txBody>
                  <a:tcPr/>
                </a:tc>
                <a:tc>
                  <a:txBody>
                    <a:bodyPr/>
                    <a:lstStyle/>
                    <a:p>
                      <a:pPr algn="ctr" rtl="1">
                        <a:tabLst>
                          <a:tab pos="915670" algn="l"/>
                        </a:tabLst>
                      </a:pPr>
                      <a:r>
                        <a:rPr lang="ar-SA" sz="900" b="0" i="0">
                          <a:solidFill>
                            <a:schemeClr val="tx1"/>
                          </a:solidFill>
                          <a:effectLst/>
                          <a:latin typeface="STV" pitchFamily="2" charset="-78"/>
                          <a:cs typeface="STV" pitchFamily="2" charset="-78"/>
                        </a:rPr>
                        <a:t>6</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خطة للتسويق الاجتماعي للهيئة وأهم إنجازاتها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الاعلام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0</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اعداد الخطة المطلوبةوالتنسيق مع جهاز متابعة الأداء الحكومي لتنفيذ البحوث التقيميمة لقياس مدى تحقق مخرجات والنتائج والاثر الذي تهدف اليه الهيئة. بالتنسيق مع بقية القطاعات</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4006004676"/>
                  </a:ext>
                </a:extLst>
              </a:tr>
              <a:tr h="660321">
                <a:tc vMerge="1">
                  <a:txBody>
                    <a:bodyPr/>
                    <a:lstStyle/>
                    <a:p>
                      <a:pPr rtl="1"/>
                      <a:endParaRPr lang="ar-SA"/>
                    </a:p>
                  </a:txBody>
                  <a:tcPr/>
                </a:tc>
                <a:tc>
                  <a:txBody>
                    <a:bodyPr/>
                    <a:lstStyle/>
                    <a:p>
                      <a:pPr algn="ctr" rtl="1">
                        <a:tabLst>
                          <a:tab pos="915670" algn="l"/>
                        </a:tabLst>
                      </a:pPr>
                      <a:r>
                        <a:rPr lang="ar-SA" sz="900" b="0" i="0" dirty="0">
                          <a:solidFill>
                            <a:schemeClr val="tx1"/>
                          </a:solidFill>
                          <a:effectLst/>
                          <a:latin typeface="STV" pitchFamily="2" charset="-78"/>
                          <a:cs typeface="STV" pitchFamily="2" charset="-78"/>
                        </a:rPr>
                        <a:t>7</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رؤية لدى المنظمة حول الشراكة مع القطاع الخاص ومنظمات المجتمع المدني لتطوير جودة الخدمات المقدمة للفئات المستهدفة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إدارة التخطيط الاستراتيجي</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0</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ضرورة تنسيق الإدارة </a:t>
                      </a:r>
                      <a:r>
                        <a:rPr lang="ar-SA" sz="900" b="0" i="0" dirty="0" err="1">
                          <a:solidFill>
                            <a:schemeClr val="tx1"/>
                          </a:solidFill>
                          <a:effectLst/>
                          <a:latin typeface="STV" pitchFamily="2" charset="-78"/>
                          <a:cs typeface="STV" pitchFamily="2" charset="-78"/>
                        </a:rPr>
                        <a:t>المعتية</a:t>
                      </a:r>
                      <a:r>
                        <a:rPr lang="ar-SA" sz="900" b="0" i="0" dirty="0">
                          <a:solidFill>
                            <a:schemeClr val="tx1"/>
                          </a:solidFill>
                          <a:effectLst/>
                          <a:latin typeface="STV" pitchFamily="2" charset="-78"/>
                          <a:cs typeface="STV" pitchFamily="2" charset="-78"/>
                        </a:rPr>
                        <a:t> مع جهاز </a:t>
                      </a:r>
                      <a:r>
                        <a:rPr lang="ar-SA" sz="900" b="0" i="0" dirty="0" err="1">
                          <a:solidFill>
                            <a:schemeClr val="tx1"/>
                          </a:solidFill>
                          <a:effectLst/>
                          <a:latin typeface="STV" pitchFamily="2" charset="-78"/>
                          <a:cs typeface="STV" pitchFamily="2" charset="-78"/>
                        </a:rPr>
                        <a:t>متابعىة</a:t>
                      </a:r>
                      <a:r>
                        <a:rPr lang="ar-SA" sz="900" b="0" i="0" dirty="0">
                          <a:solidFill>
                            <a:schemeClr val="tx1"/>
                          </a:solidFill>
                          <a:effectLst/>
                          <a:latin typeface="STV" pitchFamily="2" charset="-78"/>
                          <a:cs typeface="STV" pitchFamily="2" charset="-78"/>
                        </a:rPr>
                        <a:t> الأداء الحكومي لتجهيز الرؤية المطلوبة  </a:t>
                      </a:r>
                      <a:r>
                        <a:rPr lang="ar-SA" sz="900" b="0" i="0" dirty="0" err="1">
                          <a:solidFill>
                            <a:schemeClr val="tx1"/>
                          </a:solidFill>
                          <a:effectLst/>
                          <a:latin typeface="STV" pitchFamily="2" charset="-78"/>
                          <a:cs typeface="STV" pitchFamily="2" charset="-78"/>
                        </a:rPr>
                        <a:t>ةاجراء</a:t>
                      </a:r>
                      <a:r>
                        <a:rPr lang="ar-SA" sz="900" b="0" i="0" dirty="0">
                          <a:solidFill>
                            <a:schemeClr val="tx1"/>
                          </a:solidFill>
                          <a:effectLst/>
                          <a:latin typeface="STV" pitchFamily="2" charset="-78"/>
                          <a:cs typeface="STV" pitchFamily="2" charset="-78"/>
                        </a:rPr>
                        <a:t> قياسات رضا العملاء وكافة المستفيدين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474906711"/>
                  </a:ext>
                </a:extLst>
              </a:tr>
              <a:tr h="330160">
                <a:tc vMerge="1">
                  <a:txBody>
                    <a:bodyPr/>
                    <a:lstStyle/>
                    <a:p>
                      <a:pPr rtl="1"/>
                      <a:endParaRPr lang="ar-SA"/>
                    </a:p>
                  </a:txBody>
                  <a:tcPr/>
                </a:tc>
                <a:tc>
                  <a:txBody>
                    <a:bodyPr/>
                    <a:lstStyle/>
                    <a:p>
                      <a:pPr algn="ctr" rtl="1">
                        <a:tabLst>
                          <a:tab pos="915670" algn="l"/>
                        </a:tabLst>
                      </a:pPr>
                      <a:r>
                        <a:rPr lang="ar-SA" sz="900" b="0" i="0" dirty="0">
                          <a:solidFill>
                            <a:schemeClr val="tx1"/>
                          </a:solidFill>
                          <a:effectLst/>
                          <a:latin typeface="STV" pitchFamily="2" charset="-78"/>
                          <a:cs typeface="STV" pitchFamily="2" charset="-78"/>
                        </a:rPr>
                        <a:t>8</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لدى المنظمة آلية لتعظيم العائد من الأموال العامة المخصصة بأعلى قيمة تعود على المواطن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dirty="0">
                          <a:solidFill>
                            <a:schemeClr val="tx1"/>
                          </a:solidFill>
                          <a:effectLst/>
                          <a:latin typeface="STV" pitchFamily="2" charset="-78"/>
                          <a:cs typeface="STV" pitchFamily="2" charset="-78"/>
                        </a:rPr>
                        <a:t> </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dirty="0">
                          <a:solidFill>
                            <a:schemeClr val="tx1"/>
                          </a:solidFill>
                          <a:effectLst/>
                          <a:latin typeface="STV" pitchFamily="2" charset="-78"/>
                          <a:cs typeface="STV" pitchFamily="2" charset="-78"/>
                        </a:rPr>
                        <a:t> </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الاستثمار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3</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ضرورة مراجعة لائحة الاستثمار ونشرها على الموقع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378667855"/>
                  </a:ext>
                </a:extLst>
              </a:tr>
              <a:tr h="495241">
                <a:tc vMerge="1">
                  <a:txBody>
                    <a:bodyPr/>
                    <a:lstStyle/>
                    <a:p>
                      <a:pPr rtl="1"/>
                      <a:endParaRPr lang="ar-SA"/>
                    </a:p>
                  </a:txBody>
                  <a:tcPr/>
                </a:tc>
                <a:tc>
                  <a:txBody>
                    <a:bodyPr/>
                    <a:lstStyle/>
                    <a:p>
                      <a:pPr algn="ctr" rtl="1">
                        <a:tabLst>
                          <a:tab pos="915670" algn="l"/>
                        </a:tabLst>
                      </a:pPr>
                      <a:r>
                        <a:rPr lang="ar-SA" sz="900" b="0" i="0" dirty="0">
                          <a:solidFill>
                            <a:schemeClr val="tx1"/>
                          </a:solidFill>
                          <a:effectLst/>
                          <a:latin typeface="STV" pitchFamily="2" charset="-78"/>
                          <a:cs typeface="STV" pitchFamily="2" charset="-78"/>
                        </a:rPr>
                        <a:t>9</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خطة مصاغة ومفعلة </a:t>
                      </a:r>
                      <a:r>
                        <a:rPr lang="ar-SA" sz="900" b="0" i="0" dirty="0" err="1">
                          <a:solidFill>
                            <a:schemeClr val="tx1"/>
                          </a:solidFill>
                          <a:effectLst/>
                          <a:latin typeface="STV" pitchFamily="2" charset="-78"/>
                          <a:cs typeface="STV" pitchFamily="2" charset="-78"/>
                        </a:rPr>
                        <a:t>للأكشاف</a:t>
                      </a:r>
                      <a:r>
                        <a:rPr lang="ar-SA" sz="900" b="0" i="0" dirty="0">
                          <a:solidFill>
                            <a:schemeClr val="tx1"/>
                          </a:solidFill>
                          <a:effectLst/>
                          <a:latin typeface="STV" pitchFamily="2" charset="-78"/>
                          <a:cs typeface="STV" pitchFamily="2" charset="-78"/>
                        </a:rPr>
                        <a:t> المبكر للأزمات والتعامل معها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dirty="0">
                          <a:solidFill>
                            <a:schemeClr val="tx1"/>
                          </a:solidFill>
                          <a:effectLst/>
                          <a:latin typeface="STV" pitchFamily="2" charset="-78"/>
                          <a:cs typeface="STV" pitchFamily="2" charset="-78"/>
                        </a:rPr>
                        <a:t> </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dirty="0">
                          <a:solidFill>
                            <a:schemeClr val="tx1"/>
                          </a:solidFill>
                          <a:effectLst/>
                          <a:latin typeface="STV" pitchFamily="2" charset="-78"/>
                          <a:cs typeface="STV" pitchFamily="2" charset="-78"/>
                        </a:rPr>
                        <a:t> </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a:solidFill>
                            <a:schemeClr val="tx1"/>
                          </a:solidFill>
                          <a:effectLst/>
                          <a:latin typeface="STV" pitchFamily="2" charset="-78"/>
                          <a:cs typeface="STV" pitchFamily="2" charset="-78"/>
                        </a:rPr>
                        <a:t>*</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100" b="0" i="0">
                          <a:solidFill>
                            <a:schemeClr val="tx1"/>
                          </a:solidFill>
                          <a:effectLst/>
                          <a:latin typeface="STV" pitchFamily="2" charset="-78"/>
                          <a:cs typeface="STV" pitchFamily="2" charset="-78"/>
                        </a:rPr>
                        <a:t> </a:t>
                      </a:r>
                      <a:endParaRPr lang="en-CA" sz="20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100" b="0" i="0" dirty="0">
                          <a:solidFill>
                            <a:schemeClr val="tx1"/>
                          </a:solidFill>
                          <a:effectLst/>
                          <a:latin typeface="STV" pitchFamily="2" charset="-78"/>
                          <a:cs typeface="STV" pitchFamily="2" charset="-78"/>
                        </a:rPr>
                        <a:t>×</a:t>
                      </a:r>
                      <a:endParaRPr lang="en-CA" sz="20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إدارة التخطيط الاستراتيجي+ مجلس الادارة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0</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ضرورة وجود وحدة تنظيمية خاصة بإدارة المخاطر</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709866174"/>
                  </a:ext>
                </a:extLst>
              </a:tr>
            </a:tbl>
          </a:graphicData>
        </a:graphic>
      </p:graphicFrame>
    </p:spTree>
    <p:extLst>
      <p:ext uri="{BB962C8B-B14F-4D97-AF65-F5344CB8AC3E}">
        <p14:creationId xmlns:p14="http://schemas.microsoft.com/office/powerpoint/2010/main" val="208829291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29</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8F80225A-3D9E-1D48-540B-549ADFBEE7AA}"/>
              </a:ext>
            </a:extLst>
          </p:cNvPr>
          <p:cNvGraphicFramePr>
            <a:graphicFrameLocks noGrp="1"/>
          </p:cNvGraphicFramePr>
          <p:nvPr>
            <p:extLst>
              <p:ext uri="{D42A27DB-BD31-4B8C-83A1-F6EECF244321}">
                <p14:modId xmlns:p14="http://schemas.microsoft.com/office/powerpoint/2010/main" val="1371236655"/>
              </p:ext>
            </p:extLst>
          </p:nvPr>
        </p:nvGraphicFramePr>
        <p:xfrm>
          <a:off x="901664" y="600629"/>
          <a:ext cx="10854118" cy="5656741"/>
        </p:xfrm>
        <a:graphic>
          <a:graphicData uri="http://schemas.openxmlformats.org/drawingml/2006/table">
            <a:tbl>
              <a:tblPr rtl="1" firstRow="1" firstCol="1" bandRow="1">
                <a:tableStyleId>{5C22544A-7EE6-4342-B048-85BDC9FD1C3A}</a:tableStyleId>
              </a:tblPr>
              <a:tblGrid>
                <a:gridCol w="620157">
                  <a:extLst>
                    <a:ext uri="{9D8B030D-6E8A-4147-A177-3AD203B41FA5}">
                      <a16:colId xmlns:a16="http://schemas.microsoft.com/office/drawing/2014/main" val="3022083803"/>
                    </a:ext>
                  </a:extLst>
                </a:gridCol>
                <a:gridCol w="421017">
                  <a:extLst>
                    <a:ext uri="{9D8B030D-6E8A-4147-A177-3AD203B41FA5}">
                      <a16:colId xmlns:a16="http://schemas.microsoft.com/office/drawing/2014/main" val="947933020"/>
                    </a:ext>
                  </a:extLst>
                </a:gridCol>
                <a:gridCol w="3133857">
                  <a:extLst>
                    <a:ext uri="{9D8B030D-6E8A-4147-A177-3AD203B41FA5}">
                      <a16:colId xmlns:a16="http://schemas.microsoft.com/office/drawing/2014/main" val="2146656788"/>
                    </a:ext>
                  </a:extLst>
                </a:gridCol>
                <a:gridCol w="418950">
                  <a:extLst>
                    <a:ext uri="{9D8B030D-6E8A-4147-A177-3AD203B41FA5}">
                      <a16:colId xmlns:a16="http://schemas.microsoft.com/office/drawing/2014/main" val="4053850967"/>
                    </a:ext>
                  </a:extLst>
                </a:gridCol>
                <a:gridCol w="309389">
                  <a:extLst>
                    <a:ext uri="{9D8B030D-6E8A-4147-A177-3AD203B41FA5}">
                      <a16:colId xmlns:a16="http://schemas.microsoft.com/office/drawing/2014/main" val="340147536"/>
                    </a:ext>
                  </a:extLst>
                </a:gridCol>
                <a:gridCol w="377607">
                  <a:extLst>
                    <a:ext uri="{9D8B030D-6E8A-4147-A177-3AD203B41FA5}">
                      <a16:colId xmlns:a16="http://schemas.microsoft.com/office/drawing/2014/main" val="287315381"/>
                    </a:ext>
                  </a:extLst>
                </a:gridCol>
                <a:gridCol w="305255">
                  <a:extLst>
                    <a:ext uri="{9D8B030D-6E8A-4147-A177-3AD203B41FA5}">
                      <a16:colId xmlns:a16="http://schemas.microsoft.com/office/drawing/2014/main" val="3796770139"/>
                    </a:ext>
                  </a:extLst>
                </a:gridCol>
                <a:gridCol w="341087">
                  <a:extLst>
                    <a:ext uri="{9D8B030D-6E8A-4147-A177-3AD203B41FA5}">
                      <a16:colId xmlns:a16="http://schemas.microsoft.com/office/drawing/2014/main" val="720576725"/>
                    </a:ext>
                  </a:extLst>
                </a:gridCol>
                <a:gridCol w="377607">
                  <a:extLst>
                    <a:ext uri="{9D8B030D-6E8A-4147-A177-3AD203B41FA5}">
                      <a16:colId xmlns:a16="http://schemas.microsoft.com/office/drawing/2014/main" val="1299928747"/>
                    </a:ext>
                  </a:extLst>
                </a:gridCol>
                <a:gridCol w="547391">
                  <a:extLst>
                    <a:ext uri="{9D8B030D-6E8A-4147-A177-3AD203B41FA5}">
                      <a16:colId xmlns:a16="http://schemas.microsoft.com/office/drawing/2014/main" val="2533451196"/>
                    </a:ext>
                  </a:extLst>
                </a:gridCol>
                <a:gridCol w="1464672">
                  <a:extLst>
                    <a:ext uri="{9D8B030D-6E8A-4147-A177-3AD203B41FA5}">
                      <a16:colId xmlns:a16="http://schemas.microsoft.com/office/drawing/2014/main" val="1996544267"/>
                    </a:ext>
                  </a:extLst>
                </a:gridCol>
                <a:gridCol w="2537129">
                  <a:extLst>
                    <a:ext uri="{9D8B030D-6E8A-4147-A177-3AD203B41FA5}">
                      <a16:colId xmlns:a16="http://schemas.microsoft.com/office/drawing/2014/main" val="1289390221"/>
                    </a:ext>
                  </a:extLst>
                </a:gridCol>
              </a:tblGrid>
              <a:tr h="583137">
                <a:tc rowSpan="11">
                  <a:txBody>
                    <a:bodyPr/>
                    <a:lstStyle/>
                    <a:p>
                      <a:pPr marL="71755" marR="71755" algn="ctr" rtl="1">
                        <a:spcAft>
                          <a:spcPts val="0"/>
                        </a:spcAft>
                        <a:tabLst>
                          <a:tab pos="915670" algn="l"/>
                        </a:tabLst>
                      </a:pPr>
                      <a:r>
                        <a:rPr lang="ar-SA" sz="800" b="0" i="0" dirty="0">
                          <a:solidFill>
                            <a:schemeClr val="tx1"/>
                          </a:solidFill>
                          <a:effectLst/>
                          <a:latin typeface="STV" pitchFamily="2" charset="-78"/>
                          <a:cs typeface="STV" pitchFamily="2" charset="-78"/>
                        </a:rPr>
                        <a:t> </a:t>
                      </a:r>
                      <a:endParaRPr lang="en-CA" sz="12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vert="vert270" anchor="ctr">
                    <a:solidFill>
                      <a:srgbClr val="0E79AC"/>
                    </a:solidFill>
                  </a:tcPr>
                </a:tc>
                <a:tc>
                  <a:txBody>
                    <a:bodyPr/>
                    <a:lstStyle/>
                    <a:p>
                      <a:pPr algn="ctr" rtl="1">
                        <a:tabLst>
                          <a:tab pos="915670" algn="l"/>
                        </a:tabLst>
                      </a:pPr>
                      <a:r>
                        <a:rPr lang="ar-SA" sz="800" b="0" i="0" dirty="0">
                          <a:solidFill>
                            <a:schemeClr val="tx1"/>
                          </a:solidFill>
                          <a:effectLst/>
                          <a:latin typeface="STV" pitchFamily="2" charset="-78"/>
                          <a:cs typeface="STV" pitchFamily="2" charset="-78"/>
                        </a:rPr>
                        <a:t>10</a:t>
                      </a:r>
                      <a:endParaRPr lang="en-CA" sz="12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آلية لتحديد المخاطر المحتملة التي يمكن أن تتعرض لها المنظمة _ ظواهر فساد ، نقص موارد ، ضعف موارد بشرية ، ضعف ثقة الجمهور ... )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en-US" sz="1050" b="0" i="0" dirty="0">
                          <a:solidFill>
                            <a:schemeClr val="tx1"/>
                          </a:solidFill>
                          <a:effectLst/>
                          <a:latin typeface="STV" pitchFamily="2" charset="-78"/>
                          <a:cs typeface="STV" pitchFamily="2" charset="-78"/>
                        </a:rPr>
                        <a:t> </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ar-SA" sz="1050" b="0" i="0" dirty="0">
                          <a:solidFill>
                            <a:schemeClr val="tx1"/>
                          </a:solidFill>
                          <a:effectLst/>
                          <a:latin typeface="STV" pitchFamily="2" charset="-78"/>
                          <a:cs typeface="STV" pitchFamily="2" charset="-78"/>
                        </a:rPr>
                        <a:t>×</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en-US" sz="1050" b="0" i="0" dirty="0">
                          <a:solidFill>
                            <a:schemeClr val="tx1"/>
                          </a:solidFill>
                          <a:effectLst/>
                          <a:latin typeface="STV" pitchFamily="2" charset="-78"/>
                          <a:cs typeface="STV" pitchFamily="2" charset="-78"/>
                        </a:rPr>
                        <a:t> </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en-US" sz="1050" b="0" i="0" dirty="0">
                          <a:solidFill>
                            <a:schemeClr val="tx1"/>
                          </a:solidFill>
                          <a:effectLst/>
                          <a:latin typeface="STV" pitchFamily="2" charset="-78"/>
                          <a:cs typeface="STV" pitchFamily="2" charset="-78"/>
                        </a:rPr>
                        <a:t> </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إدارة التخطيط الاستراتيجي+ مجلس الادارة</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tc>
                  <a:txBody>
                    <a:bodyPr/>
                    <a:lstStyle/>
                    <a:p>
                      <a:pPr algn="ctr" rtl="1">
                        <a:tabLst>
                          <a:tab pos="915670" algn="l"/>
                        </a:tabLst>
                      </a:pPr>
                      <a:r>
                        <a:rPr lang="ar-SA" sz="900" b="0" i="0" dirty="0">
                          <a:solidFill>
                            <a:schemeClr val="tx1"/>
                          </a:solidFill>
                          <a:effectLst/>
                          <a:latin typeface="STV" pitchFamily="2" charset="-78"/>
                          <a:cs typeface="STV" pitchFamily="2" charset="-78"/>
                        </a:rPr>
                        <a:t>0</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تتولى الجهة المسئولة عن إدارة المخاطر مسئولية اعداد التقارير اللازمة للتعرف على المخاطر وتحليلها وتقيمها ووضع الخطة الازمة للتغلب عليها</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solidFill>
                      <a:srgbClr val="E9EBF5"/>
                    </a:solidFill>
                  </a:tcPr>
                </a:tc>
                <a:extLst>
                  <a:ext uri="{0D108BD9-81ED-4DB2-BD59-A6C34878D82A}">
                    <a16:rowId xmlns:a16="http://schemas.microsoft.com/office/drawing/2014/main" val="464667866"/>
                  </a:ext>
                </a:extLst>
              </a:tr>
              <a:tr h="291569">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11</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الإطار التشريعي ـ قانون ـ لائحة تنفيذية ـ قرارات تنفيذية  الهاص بتشكيل وطريقة عمل مجلس الإدارة ـ مجلس الأمناء ـ موثقة ومتاحة للأعضاء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dirty="0">
                          <a:solidFill>
                            <a:schemeClr val="tx1"/>
                          </a:solidFill>
                          <a:effectLst/>
                          <a:latin typeface="STV" pitchFamily="2" charset="-78"/>
                          <a:cs typeface="STV" pitchFamily="2" charset="-78"/>
                        </a:rPr>
                        <a:t>*</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dirty="0">
                          <a:solidFill>
                            <a:schemeClr val="tx1"/>
                          </a:solidFill>
                          <a:effectLst/>
                          <a:latin typeface="STV" pitchFamily="2" charset="-78"/>
                          <a:cs typeface="STV" pitchFamily="2" charset="-78"/>
                        </a:rPr>
                        <a:t>×</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امانة السر</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5</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479944690"/>
                  </a:ext>
                </a:extLst>
              </a:tr>
              <a:tr h="437353">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12</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التمثيل المناسب للأطراف المعنية بالمنسبة للمنظمة داخل مجلس الإدارة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dirty="0">
                          <a:solidFill>
                            <a:schemeClr val="tx1"/>
                          </a:solidFill>
                          <a:effectLst/>
                          <a:latin typeface="STV" pitchFamily="2" charset="-78"/>
                          <a:cs typeface="STV" pitchFamily="2" charset="-78"/>
                        </a:rPr>
                        <a:t>*</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أمانة السر</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5</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ضرورة طلب تشكيل مجلس إدارة جديد لانتهاء مرسوم تشكيل المجلس الحالي</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3662680641"/>
                  </a:ext>
                </a:extLst>
              </a:tr>
              <a:tr h="583137">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13</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دليل إجرائي لأعمال مجلس الإدارة يوضح الجوانب القانونية والمهام الخاصة بمجلس الإدارة وطريقة التشكيل وآليات اتخاذ القرار ،وعقد افجتماعات وتسجيل المحاضر واعتمادها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أمانة السر</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4</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كافة الإجراءات ذكرت  ضمن قانون انشاء الهيئة </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-ضرورة رفع الدليل الاجرائي على الموقع الالكتروني ليكون مرجع متاح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1237284599"/>
                  </a:ext>
                </a:extLst>
              </a:tr>
              <a:tr h="291569">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14</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منظومة متكاملة لحفظ أعمال مجلس الإدارة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أمانة السر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4</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في اللائحة الداخلية يحضر نشر محاضر الاجتماعات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2140385129"/>
                  </a:ext>
                </a:extLst>
              </a:tr>
              <a:tr h="437353">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15</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مدونة سلوك خاصة بممارسات مجلس الإدارة لمنع تضارب المصالح وإعلاء قيم النزاهة  والحفاظ على المال العام وحرية التعبير والديمقراطية اثناء الإجتماعات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dirty="0">
                          <a:solidFill>
                            <a:schemeClr val="tx1"/>
                          </a:solidFill>
                          <a:effectLst/>
                          <a:latin typeface="STV" pitchFamily="2" charset="-78"/>
                          <a:cs typeface="STV" pitchFamily="2" charset="-78"/>
                        </a:rPr>
                        <a:t> </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أمانة السر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0</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ضرورة عمل مدونة السلوك المطلوبة وعمل لجنة لمراقبة  لالتزامم المهني بأداء الاعمال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3503479775"/>
                  </a:ext>
                </a:extLst>
              </a:tr>
              <a:tr h="291569">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16</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حدود فاصلة بين مجلس الإدارة والإدارة التنفيذية لتفعيل مهام مجلس الإدارة في مجال الرقابة والإشراف على أعمال المنظمة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أمانة السر+المدير العام</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5</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430328827"/>
                  </a:ext>
                </a:extLst>
              </a:tr>
              <a:tr h="291569">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17</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تحديد وتفعيل دور مجلس الإدارة مجلس الأمناء في رسم السياسات العامة وصياغة الأهداف الإستراتيجية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لجنة التخطيط +أمانة السر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5</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قانون انشاء الهيئة</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589101765"/>
                  </a:ext>
                </a:extLst>
              </a:tr>
              <a:tr h="437353">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18</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آلية تمكين مجلس الإدارة من استطلاع آراء الأطراف المعنية لتحديد أولويات  الهيئة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أمانة السر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0</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ضرورة تنفيذ استطلاعات الرأي المطلوبة لتحديد توجهات واولويات الأطراف ذات العلاقة بالهيئة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4193347804"/>
                  </a:ext>
                </a:extLst>
              </a:tr>
              <a:tr h="291569">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19</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إعلان قرارات مجلس الإدارة بشكل منتظم على المنظمة والرأي العام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dirty="0">
                          <a:solidFill>
                            <a:schemeClr val="tx1"/>
                          </a:solidFill>
                          <a:effectLst/>
                          <a:latin typeface="STV" pitchFamily="2" charset="-78"/>
                          <a:cs typeface="STV" pitchFamily="2" charset="-78"/>
                        </a:rPr>
                        <a:t> </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أمانة السر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0</a:t>
                      </a:r>
                      <a:endParaRPr lang="en-CA" sz="1400" b="0" i="0">
                        <a:solidFill>
                          <a:schemeClr val="tx1"/>
                        </a:solidFill>
                        <a:effectLst/>
                        <a:latin typeface="STV" pitchFamily="2" charset="-78"/>
                        <a:cs typeface="STV" pitchFamily="2" charset="-78"/>
                      </a:endParaRPr>
                    </a:p>
                    <a:p>
                      <a:pPr algn="ctr" rtl="1">
                        <a:tabLst>
                          <a:tab pos="915670" algn="l"/>
                        </a:tabLst>
                      </a:pPr>
                      <a:r>
                        <a:rPr lang="ar-SA" sz="900" b="0" i="0">
                          <a:solidFill>
                            <a:schemeClr val="tx1"/>
                          </a:solidFill>
                          <a:effectLst/>
                          <a:latin typeface="STV" pitchFamily="2" charset="-78"/>
                          <a:cs typeface="STV" pitchFamily="2" charset="-78"/>
                        </a:rPr>
                        <a:t>ضرورة نشر محاضر الاجتماعات</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3033285561"/>
                  </a:ext>
                </a:extLst>
              </a:tr>
              <a:tr h="583137">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20</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آلية للمساءلة داخل مجلس الإدارة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مجلس الادارة</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3</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ضرورة عمل مدونة السلوك المطلوبة وعمل لجنة لمراقبة  </a:t>
                      </a:r>
                      <a:r>
                        <a:rPr lang="ar-SA" sz="900" b="0" i="0" dirty="0" err="1">
                          <a:solidFill>
                            <a:schemeClr val="tx1"/>
                          </a:solidFill>
                          <a:effectLst/>
                          <a:latin typeface="STV" pitchFamily="2" charset="-78"/>
                          <a:cs typeface="STV" pitchFamily="2" charset="-78"/>
                        </a:rPr>
                        <a:t>لالتزامم</a:t>
                      </a:r>
                      <a:r>
                        <a:rPr lang="ar-SA" sz="900" b="0" i="0" dirty="0">
                          <a:solidFill>
                            <a:schemeClr val="tx1"/>
                          </a:solidFill>
                          <a:effectLst/>
                          <a:latin typeface="STV" pitchFamily="2" charset="-78"/>
                          <a:cs typeface="STV" pitchFamily="2" charset="-78"/>
                        </a:rPr>
                        <a:t> المهني بأداء الاعمال  </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(حاليا تتم المساءلة عن طريق توجيه كتب رسمية)</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1293445759"/>
                  </a:ext>
                </a:extLst>
              </a:tr>
              <a:tr h="583137">
                <a:tc rowSpan="3">
                  <a:txBody>
                    <a:bodyPr/>
                    <a:lstStyle/>
                    <a:p>
                      <a:pPr marL="71755" marR="71755" algn="ctr" rtl="1">
                        <a:spcAft>
                          <a:spcPts val="0"/>
                        </a:spcAft>
                        <a:tabLst>
                          <a:tab pos="915670" algn="l"/>
                        </a:tabLst>
                      </a:pPr>
                      <a:r>
                        <a:rPr lang="ar-SA" sz="800" b="0" i="0" dirty="0" err="1">
                          <a:solidFill>
                            <a:schemeClr val="bg1"/>
                          </a:solidFill>
                          <a:effectLst/>
                          <a:latin typeface="STV" pitchFamily="2" charset="-78"/>
                          <a:cs typeface="STV" pitchFamily="2" charset="-78"/>
                        </a:rPr>
                        <a:t>الاستدامة:فعالية</a:t>
                      </a:r>
                      <a:r>
                        <a:rPr lang="ar-SA" sz="800" b="0" i="0" dirty="0">
                          <a:solidFill>
                            <a:schemeClr val="bg1"/>
                          </a:solidFill>
                          <a:effectLst/>
                          <a:latin typeface="STV" pitchFamily="2" charset="-78"/>
                          <a:cs typeface="STV" pitchFamily="2" charset="-78"/>
                        </a:rPr>
                        <a:t> لجان  مجلس الإدارة الهيئات ذات </a:t>
                      </a:r>
                      <a:r>
                        <a:rPr lang="ar-SA" sz="800" b="0" i="0" dirty="0" err="1">
                          <a:solidFill>
                            <a:schemeClr val="bg1"/>
                          </a:solidFill>
                          <a:effectLst/>
                          <a:latin typeface="STV" pitchFamily="2" charset="-78"/>
                          <a:cs typeface="STV" pitchFamily="2" charset="-78"/>
                        </a:rPr>
                        <a:t>الموزانات</a:t>
                      </a:r>
                      <a:r>
                        <a:rPr lang="ar-SA" sz="800" b="0" i="0" dirty="0">
                          <a:solidFill>
                            <a:schemeClr val="bg1"/>
                          </a:solidFill>
                          <a:effectLst/>
                          <a:latin typeface="STV" pitchFamily="2" charset="-78"/>
                          <a:cs typeface="STV" pitchFamily="2" charset="-78"/>
                        </a:rPr>
                        <a:t> المستقلة أو </a:t>
                      </a:r>
                      <a:r>
                        <a:rPr lang="ar-SA" sz="800" b="0" i="0" dirty="0" err="1">
                          <a:solidFill>
                            <a:schemeClr val="bg1"/>
                          </a:solidFill>
                          <a:effectLst/>
                          <a:latin typeface="STV" pitchFamily="2" charset="-78"/>
                          <a:cs typeface="STV" pitchFamily="2" charset="-78"/>
                        </a:rPr>
                        <a:t>الملحلقة</a:t>
                      </a:r>
                      <a:endParaRPr lang="en-CA" sz="1200" b="0" i="0" dirty="0">
                        <a:solidFill>
                          <a:schemeClr val="bg1"/>
                        </a:solidFill>
                        <a:effectLst/>
                        <a:latin typeface="STV" pitchFamily="2" charset="-78"/>
                        <a:ea typeface="Times New Roman" panose="02020603050405020304" pitchFamily="18" charset="0"/>
                        <a:cs typeface="STV" pitchFamily="2" charset="-78"/>
                      </a:endParaRPr>
                    </a:p>
                  </a:txBody>
                  <a:tcPr marL="68187" marR="68187" marT="0" marB="0" vert="vert270" anchor="ctr">
                    <a:solidFill>
                      <a:srgbClr val="0E79AC"/>
                    </a:solidFill>
                  </a:tcPr>
                </a:tc>
                <a:tc>
                  <a:txBody>
                    <a:bodyPr/>
                    <a:lstStyle/>
                    <a:p>
                      <a:pPr algn="ctr" rtl="1">
                        <a:tabLst>
                          <a:tab pos="915670" algn="l"/>
                        </a:tabLst>
                      </a:pPr>
                      <a:r>
                        <a:rPr lang="ar-SA" sz="800" b="0" i="0">
                          <a:solidFill>
                            <a:schemeClr val="tx1"/>
                          </a:solidFill>
                          <a:effectLst/>
                          <a:latin typeface="STV" pitchFamily="2" charset="-78"/>
                          <a:cs typeface="STV" pitchFamily="2" charset="-78"/>
                        </a:rPr>
                        <a:t>21</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توجد إرشادات توجيهية بشأن تشكيل وطريقة عمل اللجان المنبثقة عن مجلس الإدارة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dirty="0">
                          <a:solidFill>
                            <a:schemeClr val="tx1"/>
                          </a:solidFill>
                          <a:effectLst/>
                          <a:latin typeface="STV" pitchFamily="2" charset="-78"/>
                          <a:cs typeface="STV" pitchFamily="2" charset="-78"/>
                        </a:rPr>
                        <a:t> </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أمانة السر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4</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ضرورة عمل ورش عمل على مستوى </a:t>
                      </a:r>
                      <a:r>
                        <a:rPr lang="ar-SA" sz="900" b="0" i="0" dirty="0" err="1">
                          <a:solidFill>
                            <a:schemeClr val="tx1"/>
                          </a:solidFill>
                          <a:effectLst/>
                          <a:latin typeface="STV" pitchFamily="2" charset="-78"/>
                          <a:cs typeface="STV" pitchFamily="2" charset="-78"/>
                        </a:rPr>
                        <a:t>متقددم</a:t>
                      </a:r>
                      <a:r>
                        <a:rPr lang="ar-SA" sz="900" b="0" i="0" dirty="0">
                          <a:solidFill>
                            <a:schemeClr val="tx1"/>
                          </a:solidFill>
                          <a:effectLst/>
                          <a:latin typeface="STV" pitchFamily="2" charset="-78"/>
                          <a:cs typeface="STV" pitchFamily="2" charset="-78"/>
                        </a:rPr>
                        <a:t> </a:t>
                      </a:r>
                      <a:r>
                        <a:rPr lang="ar-SA" sz="900" b="0" i="0" dirty="0" err="1">
                          <a:solidFill>
                            <a:schemeClr val="tx1"/>
                          </a:solidFill>
                          <a:effectLst/>
                          <a:latin typeface="STV" pitchFamily="2" charset="-78"/>
                          <a:cs typeface="STV" pitchFamily="2" charset="-78"/>
                        </a:rPr>
                        <a:t>للاعضاء</a:t>
                      </a:r>
                      <a:r>
                        <a:rPr lang="ar-SA" sz="900" b="0" i="0" dirty="0">
                          <a:solidFill>
                            <a:schemeClr val="tx1"/>
                          </a:solidFill>
                          <a:effectLst/>
                          <a:latin typeface="STV" pitchFamily="2" charset="-78"/>
                          <a:cs typeface="STV" pitchFamily="2" charset="-78"/>
                        </a:rPr>
                        <a:t> حول طبيعة اللجان ومسئولياتها . (علما بان ذلك منصوص عليه في اللائحة الداخلية التي يحددها مجلس الإدارة حاليا.)</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2426385684"/>
                  </a:ext>
                </a:extLst>
              </a:tr>
              <a:tr h="291569">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22</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تشكيل عدد كاف من اللجان يمكن مجلس الإدارة للقيام بأعماله سواء في مجال التخطيط أو الرقابة أو العلاقة مع الأطراف المعنية .</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a:solidFill>
                            <a:schemeClr val="tx1"/>
                          </a:solidFill>
                          <a:effectLst/>
                          <a:latin typeface="STV" pitchFamily="2" charset="-78"/>
                          <a:cs typeface="STV" pitchFamily="2" charset="-78"/>
                        </a:rPr>
                        <a:t>أمانة السر</a:t>
                      </a:r>
                      <a:endParaRPr lang="en-CA" sz="14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4</a:t>
                      </a:r>
                      <a:endParaRPr lang="en-CA" sz="1400" b="0" i="0" dirty="0">
                        <a:solidFill>
                          <a:schemeClr val="tx1"/>
                        </a:solidFill>
                        <a:effectLst/>
                        <a:latin typeface="STV" pitchFamily="2" charset="-78"/>
                        <a:cs typeface="STV" pitchFamily="2" charset="-78"/>
                      </a:endParaRPr>
                    </a:p>
                    <a:p>
                      <a:pPr algn="ctr" rtl="1">
                        <a:tabLst>
                          <a:tab pos="915670" algn="l"/>
                        </a:tabLst>
                      </a:pPr>
                      <a:r>
                        <a:rPr lang="ar-SA" sz="900" b="0" i="0" dirty="0">
                          <a:solidFill>
                            <a:schemeClr val="tx1"/>
                          </a:solidFill>
                          <a:effectLst/>
                          <a:latin typeface="STV" pitchFamily="2" charset="-78"/>
                          <a:cs typeface="STV" pitchFamily="2" charset="-78"/>
                        </a:rPr>
                        <a:t>. (حاليا موجودة ضمن اللائحة الداخلية)</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2749448932"/>
                  </a:ext>
                </a:extLst>
              </a:tr>
              <a:tr h="262720">
                <a:tc vMerge="1">
                  <a:txBody>
                    <a:bodyPr/>
                    <a:lstStyle/>
                    <a:p>
                      <a:pPr rtl="1"/>
                      <a:endParaRPr lang="ar-SA"/>
                    </a:p>
                  </a:txBody>
                  <a:tcPr/>
                </a:tc>
                <a:tc>
                  <a:txBody>
                    <a:bodyPr/>
                    <a:lstStyle/>
                    <a:p>
                      <a:pPr algn="ctr" rtl="1">
                        <a:tabLst>
                          <a:tab pos="915670" algn="l"/>
                        </a:tabLst>
                      </a:pPr>
                      <a:r>
                        <a:rPr lang="ar-SA" sz="800" b="0" i="0">
                          <a:solidFill>
                            <a:schemeClr val="tx1"/>
                          </a:solidFill>
                          <a:effectLst/>
                          <a:latin typeface="STV" pitchFamily="2" charset="-78"/>
                          <a:cs typeface="STV" pitchFamily="2" charset="-78"/>
                        </a:rPr>
                        <a:t>23</a:t>
                      </a:r>
                      <a:endParaRPr lang="en-CA" sz="12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لدى اللجان </a:t>
                      </a:r>
                      <a:r>
                        <a:rPr lang="ar-SA" sz="900" b="0" i="0" dirty="0" err="1">
                          <a:solidFill>
                            <a:schemeClr val="tx1"/>
                          </a:solidFill>
                          <a:effectLst/>
                          <a:latin typeface="STV" pitchFamily="2" charset="-78"/>
                          <a:cs typeface="STV" pitchFamily="2" charset="-78"/>
                        </a:rPr>
                        <a:t>الإستقلالية</a:t>
                      </a:r>
                      <a:r>
                        <a:rPr lang="ar-SA" sz="900" b="0" i="0" dirty="0">
                          <a:solidFill>
                            <a:schemeClr val="tx1"/>
                          </a:solidFill>
                          <a:effectLst/>
                          <a:latin typeface="STV" pitchFamily="2" charset="-78"/>
                          <a:cs typeface="STV" pitchFamily="2" charset="-78"/>
                        </a:rPr>
                        <a:t> والصلاحيات الكاملة للقيام بالأعمال المنوطة بها .</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a:solidFill>
                            <a:schemeClr val="tx1"/>
                          </a:solidFill>
                          <a:effectLst/>
                          <a:latin typeface="STV" pitchFamily="2" charset="-78"/>
                          <a:cs typeface="STV" pitchFamily="2" charset="-78"/>
                        </a:rPr>
                        <a:t>*</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a:solidFill>
                            <a:schemeClr val="tx1"/>
                          </a:solidFill>
                          <a:effectLst/>
                          <a:latin typeface="STV" pitchFamily="2" charset="-78"/>
                          <a:cs typeface="STV" pitchFamily="2" charset="-78"/>
                        </a:rPr>
                        <a:t> </a:t>
                      </a:r>
                      <a:endParaRPr lang="en-CA" sz="1800" b="0" i="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en-US" sz="1050" b="0" i="0" dirty="0">
                          <a:solidFill>
                            <a:schemeClr val="tx1"/>
                          </a:solidFill>
                          <a:effectLst/>
                          <a:latin typeface="STV" pitchFamily="2" charset="-78"/>
                          <a:cs typeface="STV" pitchFamily="2" charset="-78"/>
                        </a:rPr>
                        <a:t> </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1050" b="0" i="0" dirty="0">
                          <a:solidFill>
                            <a:schemeClr val="tx1"/>
                          </a:solidFill>
                          <a:effectLst/>
                          <a:latin typeface="STV" pitchFamily="2" charset="-78"/>
                          <a:cs typeface="STV" pitchFamily="2" charset="-78"/>
                        </a:rPr>
                        <a:t>_</a:t>
                      </a:r>
                      <a:endParaRPr lang="en-CA" sz="18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أمانة السر</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tc>
                  <a:txBody>
                    <a:bodyPr/>
                    <a:lstStyle/>
                    <a:p>
                      <a:pPr algn="ctr" rtl="1">
                        <a:tabLst>
                          <a:tab pos="915670" algn="l"/>
                        </a:tabLst>
                      </a:pPr>
                      <a:r>
                        <a:rPr lang="ar-SA" sz="900" b="0" i="0" dirty="0">
                          <a:solidFill>
                            <a:schemeClr val="tx1"/>
                          </a:solidFill>
                          <a:effectLst/>
                          <a:latin typeface="STV" pitchFamily="2" charset="-78"/>
                          <a:cs typeface="STV" pitchFamily="2" charset="-78"/>
                        </a:rPr>
                        <a:t>5</a:t>
                      </a:r>
                      <a:endParaRPr lang="en-CA" sz="1400" b="0" i="0" dirty="0">
                        <a:solidFill>
                          <a:schemeClr val="tx1"/>
                        </a:solidFill>
                        <a:effectLst/>
                        <a:latin typeface="STV" pitchFamily="2" charset="-78"/>
                        <a:ea typeface="Times New Roman" panose="02020603050405020304" pitchFamily="18" charset="0"/>
                        <a:cs typeface="STV" pitchFamily="2" charset="-78"/>
                      </a:endParaRPr>
                    </a:p>
                  </a:txBody>
                  <a:tcPr marL="68187" marR="68187" marT="0" marB="0" anchor="ctr"/>
                </a:tc>
                <a:extLst>
                  <a:ext uri="{0D108BD9-81ED-4DB2-BD59-A6C34878D82A}">
                    <a16:rowId xmlns:a16="http://schemas.microsoft.com/office/drawing/2014/main" val="335798941"/>
                  </a:ext>
                </a:extLst>
              </a:tr>
            </a:tbl>
          </a:graphicData>
        </a:graphic>
      </p:graphicFrame>
    </p:spTree>
    <p:extLst>
      <p:ext uri="{BB962C8B-B14F-4D97-AF65-F5344CB8AC3E}">
        <p14:creationId xmlns:p14="http://schemas.microsoft.com/office/powerpoint/2010/main" val="111675418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25ED3D7D-EA5D-4745-B1FC-440796FEA0BE}"/>
              </a:ext>
            </a:extLst>
          </p:cNvPr>
          <p:cNvSpPr/>
          <p:nvPr/>
        </p:nvSpPr>
        <p:spPr>
          <a:xfrm>
            <a:off x="9467806" y="1115121"/>
            <a:ext cx="1969695" cy="2682755"/>
          </a:xfrm>
          <a:prstGeom prst="parallelogram">
            <a:avLst/>
          </a:prstGeom>
          <a:solidFill>
            <a:schemeClr val="bg1">
              <a:lumMod val="85000"/>
              <a:alpha val="670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22" name="Parallelogram 21">
            <a:extLst>
              <a:ext uri="{FF2B5EF4-FFF2-40B4-BE49-F238E27FC236}">
                <a16:creationId xmlns:a16="http://schemas.microsoft.com/office/drawing/2014/main" id="{6CC19F2F-E81B-8C11-26F4-F9206A866278}"/>
              </a:ext>
            </a:extLst>
          </p:cNvPr>
          <p:cNvSpPr/>
          <p:nvPr/>
        </p:nvSpPr>
        <p:spPr>
          <a:xfrm>
            <a:off x="9867932" y="-247023"/>
            <a:ext cx="2405136" cy="3746810"/>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2" name="Rectangle 1">
            <a:extLst>
              <a:ext uri="{FF2B5EF4-FFF2-40B4-BE49-F238E27FC236}">
                <a16:creationId xmlns:a16="http://schemas.microsoft.com/office/drawing/2014/main" id="{11A5FF42-FB1A-B642-AAEF-CD903E7B35C5}"/>
              </a:ext>
            </a:extLst>
          </p:cNvPr>
          <p:cNvSpPr/>
          <p:nvPr/>
        </p:nvSpPr>
        <p:spPr>
          <a:xfrm>
            <a:off x="985291" y="783930"/>
            <a:ext cx="8365355" cy="5424562"/>
          </a:xfrm>
          <a:prstGeom prst="rect">
            <a:avLst/>
          </a:prstGeom>
        </p:spPr>
        <p:txBody>
          <a:bodyPr wrap="square">
            <a:spAutoFit/>
          </a:bodyPr>
          <a:lstStyle/>
          <a:p>
            <a:pPr algn="justLow" rtl="1">
              <a:lnSpc>
                <a:spcPct val="150000"/>
              </a:lnSpc>
            </a:pPr>
            <a:r>
              <a:rPr lang="ar-SA" sz="3600" b="1" dirty="0">
                <a:solidFill>
                  <a:srgbClr val="0E79AC"/>
                </a:solidFill>
                <a:latin typeface="STV" pitchFamily="2" charset="-78"/>
                <a:cs typeface="STV" pitchFamily="2" charset="-78"/>
              </a:rPr>
              <a:t>ان الحوكمة </a:t>
            </a:r>
            <a:r>
              <a:rPr lang="ar-SA" sz="2000" dirty="0">
                <a:solidFill>
                  <a:srgbClr val="0E79AC"/>
                </a:solidFill>
                <a:latin typeface="STV" pitchFamily="2" charset="-78"/>
                <a:cs typeface="STV" pitchFamily="2" charset="-78"/>
              </a:rPr>
              <a:t>ماهي الا حزمة من التشريعات والسياسات والقرارات والإجراءات والضوابط التي من شأنها أن تشكل الطريقة التي تُدار فيها المنظومة وذلك في سبيل تحقيق أهدافها بأسلوب احترافي وأخلاقي شفاف وفق أطر وآليات للمتابعة والتقييم ونظام دقيق وحازم للمساءلة وذلك لضمان جودة العمل وفعالية الأداء بالإضافة الى تحقيق الخدمات الحكومية بعدالة، بهدف الخروج بنتائج ومخرجات ذات أثر على المجتمع من أجل تعزيز الصالح العام.</a:t>
            </a:r>
          </a:p>
          <a:p>
            <a:pPr algn="justLow" rtl="1">
              <a:lnSpc>
                <a:spcPct val="150000"/>
              </a:lnSpc>
            </a:pPr>
            <a:r>
              <a:rPr lang="ar-SA" sz="2000" dirty="0">
                <a:solidFill>
                  <a:srgbClr val="0E79AC"/>
                </a:solidFill>
                <a:latin typeface="STV" pitchFamily="2" charset="-78"/>
                <a:cs typeface="STV" pitchFamily="2" charset="-78"/>
              </a:rPr>
              <a:t>توضح الحوكمة وبشكل مفصل ودقيق آلية عمل المؤسسات الحكومية، مثل: كيفية تنظيم سياساتها، وعمليات صنع القرارات الخاصة بها، وأليات عمل استراتيجياتها، هذا بالإضافة الى كيفية تحقيق النتائج المرجوة منها. ومن منطلق تحقيق مبادئ معايير الحوكمة فان الهيئة العامة للرياضة متمثلة بلجنة تنفيذ وتفعيل ومتابعة الحوكمة المؤسسية والتي تم تشكيلها بموجب القرار الإداري رقم 214/2022 المؤرخ في 26/5/2022 والتي تسعى الى تطبيق هذه المعايير تمهيدا لتحقيق رؤية الكويت 2035.</a:t>
            </a: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3</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89B5B4C-D1E5-8716-7E0B-327AAB746FF1}"/>
              </a:ext>
            </a:extLst>
          </p:cNvPr>
          <p:cNvSpPr txBox="1"/>
          <p:nvPr/>
        </p:nvSpPr>
        <p:spPr>
          <a:xfrm>
            <a:off x="10192215" y="2771521"/>
            <a:ext cx="1563567" cy="523220"/>
          </a:xfrm>
          <a:prstGeom prst="rect">
            <a:avLst/>
          </a:prstGeom>
          <a:noFill/>
        </p:spPr>
        <p:txBody>
          <a:bodyPr wrap="square">
            <a:spAutoFit/>
          </a:bodyPr>
          <a:lstStyle/>
          <a:p>
            <a:r>
              <a:rPr lang="ar-SA" sz="2800" b="1" dirty="0">
                <a:solidFill>
                  <a:schemeClr val="bg1"/>
                </a:solidFill>
                <a:latin typeface="STV" pitchFamily="2" charset="-78"/>
                <a:cs typeface="STV" pitchFamily="2" charset="-78"/>
              </a:rPr>
              <a:t>المقدمة</a:t>
            </a:r>
          </a:p>
        </p:txBody>
      </p:sp>
      <p:pic>
        <p:nvPicPr>
          <p:cNvPr id="4" name="Picture 3" descr="Logo&#10;&#10;Description automatically generated with medium confidence">
            <a:extLst>
              <a:ext uri="{FF2B5EF4-FFF2-40B4-BE49-F238E27FC236}">
                <a16:creationId xmlns:a16="http://schemas.microsoft.com/office/drawing/2014/main" id="{285155AA-6BBF-C6D7-8A54-5FA5D79810B0}"/>
              </a:ext>
            </a:extLst>
          </p:cNvPr>
          <p:cNvPicPr>
            <a:picLocks noChangeAspect="1"/>
          </p:cNvPicPr>
          <p:nvPr/>
        </p:nvPicPr>
        <p:blipFill>
          <a:blip r:embed="rId3">
            <a:alphaModFix amt="11000"/>
          </a:blip>
          <a:stretch>
            <a:fillRect/>
          </a:stretch>
        </p:blipFill>
        <p:spPr>
          <a:xfrm>
            <a:off x="9350646" y="4021872"/>
            <a:ext cx="2932369" cy="4267200"/>
          </a:xfrm>
          <a:prstGeom prst="rect">
            <a:avLst/>
          </a:prstGeom>
        </p:spPr>
      </p:pic>
    </p:spTree>
    <p:extLst>
      <p:ext uri="{BB962C8B-B14F-4D97-AF65-F5344CB8AC3E}">
        <p14:creationId xmlns:p14="http://schemas.microsoft.com/office/powerpoint/2010/main" val="399783881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30</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976F36A-2244-8365-1B92-19A1E1AAC2A2}"/>
              </a:ext>
            </a:extLst>
          </p:cNvPr>
          <p:cNvGraphicFramePr>
            <a:graphicFrameLocks noGrp="1"/>
          </p:cNvGraphicFramePr>
          <p:nvPr>
            <p:extLst>
              <p:ext uri="{D42A27DB-BD31-4B8C-83A1-F6EECF244321}">
                <p14:modId xmlns:p14="http://schemas.microsoft.com/office/powerpoint/2010/main" val="4027709110"/>
              </p:ext>
            </p:extLst>
          </p:nvPr>
        </p:nvGraphicFramePr>
        <p:xfrm>
          <a:off x="860051" y="953790"/>
          <a:ext cx="10726382" cy="4601495"/>
        </p:xfrm>
        <a:graphic>
          <a:graphicData uri="http://schemas.openxmlformats.org/drawingml/2006/table">
            <a:tbl>
              <a:tblPr rtl="1" firstRow="1" firstCol="1" bandRow="1">
                <a:tableStyleId>{5C22544A-7EE6-4342-B048-85BDC9FD1C3A}</a:tableStyleId>
              </a:tblPr>
              <a:tblGrid>
                <a:gridCol w="612859">
                  <a:extLst>
                    <a:ext uri="{9D8B030D-6E8A-4147-A177-3AD203B41FA5}">
                      <a16:colId xmlns:a16="http://schemas.microsoft.com/office/drawing/2014/main" val="1304917633"/>
                    </a:ext>
                  </a:extLst>
                </a:gridCol>
                <a:gridCol w="416063">
                  <a:extLst>
                    <a:ext uri="{9D8B030D-6E8A-4147-A177-3AD203B41FA5}">
                      <a16:colId xmlns:a16="http://schemas.microsoft.com/office/drawing/2014/main" val="2591498360"/>
                    </a:ext>
                  </a:extLst>
                </a:gridCol>
                <a:gridCol w="3096977">
                  <a:extLst>
                    <a:ext uri="{9D8B030D-6E8A-4147-A177-3AD203B41FA5}">
                      <a16:colId xmlns:a16="http://schemas.microsoft.com/office/drawing/2014/main" val="1659022070"/>
                    </a:ext>
                  </a:extLst>
                </a:gridCol>
                <a:gridCol w="414020">
                  <a:extLst>
                    <a:ext uri="{9D8B030D-6E8A-4147-A177-3AD203B41FA5}">
                      <a16:colId xmlns:a16="http://schemas.microsoft.com/office/drawing/2014/main" val="737463787"/>
                    </a:ext>
                  </a:extLst>
                </a:gridCol>
                <a:gridCol w="305748">
                  <a:extLst>
                    <a:ext uri="{9D8B030D-6E8A-4147-A177-3AD203B41FA5}">
                      <a16:colId xmlns:a16="http://schemas.microsoft.com/office/drawing/2014/main" val="2676007358"/>
                    </a:ext>
                  </a:extLst>
                </a:gridCol>
                <a:gridCol w="373163">
                  <a:extLst>
                    <a:ext uri="{9D8B030D-6E8A-4147-A177-3AD203B41FA5}">
                      <a16:colId xmlns:a16="http://schemas.microsoft.com/office/drawing/2014/main" val="2571700052"/>
                    </a:ext>
                  </a:extLst>
                </a:gridCol>
                <a:gridCol w="301663">
                  <a:extLst>
                    <a:ext uri="{9D8B030D-6E8A-4147-A177-3AD203B41FA5}">
                      <a16:colId xmlns:a16="http://schemas.microsoft.com/office/drawing/2014/main" val="2280557807"/>
                    </a:ext>
                  </a:extLst>
                </a:gridCol>
                <a:gridCol w="337072">
                  <a:extLst>
                    <a:ext uri="{9D8B030D-6E8A-4147-A177-3AD203B41FA5}">
                      <a16:colId xmlns:a16="http://schemas.microsoft.com/office/drawing/2014/main" val="3060889258"/>
                    </a:ext>
                  </a:extLst>
                </a:gridCol>
                <a:gridCol w="373163">
                  <a:extLst>
                    <a:ext uri="{9D8B030D-6E8A-4147-A177-3AD203B41FA5}">
                      <a16:colId xmlns:a16="http://schemas.microsoft.com/office/drawing/2014/main" val="1629787931"/>
                    </a:ext>
                  </a:extLst>
                </a:gridCol>
                <a:gridCol w="872301">
                  <a:extLst>
                    <a:ext uri="{9D8B030D-6E8A-4147-A177-3AD203B41FA5}">
                      <a16:colId xmlns:a16="http://schemas.microsoft.com/office/drawing/2014/main" val="862612050"/>
                    </a:ext>
                  </a:extLst>
                </a:gridCol>
                <a:gridCol w="1116082">
                  <a:extLst>
                    <a:ext uri="{9D8B030D-6E8A-4147-A177-3AD203B41FA5}">
                      <a16:colId xmlns:a16="http://schemas.microsoft.com/office/drawing/2014/main" val="2410426728"/>
                    </a:ext>
                  </a:extLst>
                </a:gridCol>
                <a:gridCol w="2507271">
                  <a:extLst>
                    <a:ext uri="{9D8B030D-6E8A-4147-A177-3AD203B41FA5}">
                      <a16:colId xmlns:a16="http://schemas.microsoft.com/office/drawing/2014/main" val="1727693911"/>
                    </a:ext>
                  </a:extLst>
                </a:gridCol>
              </a:tblGrid>
              <a:tr h="337730">
                <a:tc rowSpan="7">
                  <a:txBody>
                    <a:bodyPr/>
                    <a:lstStyle/>
                    <a:p>
                      <a:pPr marL="71755" marR="71755" algn="ctr" rtl="1">
                        <a:spcAft>
                          <a:spcPts val="0"/>
                        </a:spcAft>
                        <a:tabLst>
                          <a:tab pos="915670" algn="l"/>
                        </a:tabLst>
                      </a:pPr>
                      <a:r>
                        <a:rPr lang="ar-SA" sz="800" b="0" i="0" dirty="0">
                          <a:effectLst/>
                          <a:latin typeface="STV" pitchFamily="2" charset="-78"/>
                          <a:cs typeface="STV" pitchFamily="2" charset="-78"/>
                        </a:rPr>
                        <a:t> </a:t>
                      </a:r>
                      <a:endParaRPr lang="en-CA" sz="1200" b="0" i="0" dirty="0">
                        <a:effectLst/>
                        <a:latin typeface="STV" pitchFamily="2" charset="-78"/>
                        <a:ea typeface="Times New Roman" panose="02020603050405020304" pitchFamily="18" charset="0"/>
                        <a:cs typeface="STV" pitchFamily="2" charset="-78"/>
                      </a:endParaRPr>
                    </a:p>
                  </a:txBody>
                  <a:tcPr marL="68580" marR="68580" marT="0" marB="0" vert="vert270" anchor="ctr">
                    <a:solidFill>
                      <a:srgbClr val="0E79AC"/>
                    </a:solidFill>
                  </a:tcPr>
                </a:tc>
                <a:tc>
                  <a:txBody>
                    <a:bodyPr/>
                    <a:lstStyle/>
                    <a:p>
                      <a:pPr algn="ctr" rtl="1">
                        <a:tabLst>
                          <a:tab pos="915670" algn="l"/>
                        </a:tabLst>
                      </a:pPr>
                      <a:r>
                        <a:rPr lang="ar-SA" sz="1000" b="0" i="0" dirty="0">
                          <a:solidFill>
                            <a:schemeClr val="tx1"/>
                          </a:solidFill>
                          <a:effectLst/>
                          <a:latin typeface="STV" pitchFamily="2" charset="-78"/>
                          <a:cs typeface="STV" pitchFamily="2" charset="-78"/>
                        </a:rPr>
                        <a:t>24</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000" b="0" i="0">
                          <a:solidFill>
                            <a:schemeClr val="tx1"/>
                          </a:solidFill>
                          <a:effectLst/>
                          <a:latin typeface="STV" pitchFamily="2" charset="-78"/>
                          <a:cs typeface="STV" pitchFamily="2" charset="-78"/>
                        </a:rPr>
                        <a:t>تتمتع اللجان بالعناصر الفنية الملائمة اللازمة للمهام الخاصة بها .</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200" b="0" i="0" dirty="0">
                          <a:solidFill>
                            <a:schemeClr val="tx1"/>
                          </a:solidFill>
                          <a:effectLst/>
                          <a:latin typeface="STV" pitchFamily="2" charset="-78"/>
                          <a:cs typeface="STV" pitchFamily="2" charset="-78"/>
                        </a:rPr>
                        <a:t>*</a:t>
                      </a:r>
                      <a:endParaRPr lang="en-CA" sz="24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200" b="0" i="0">
                          <a:solidFill>
                            <a:schemeClr val="tx1"/>
                          </a:solidFill>
                          <a:effectLst/>
                          <a:latin typeface="STV" pitchFamily="2" charset="-78"/>
                          <a:cs typeface="STV" pitchFamily="2" charset="-78"/>
                        </a:rPr>
                        <a:t> </a:t>
                      </a:r>
                      <a:endParaRPr lang="en-CA" sz="2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200" b="0" i="0">
                          <a:solidFill>
                            <a:schemeClr val="tx1"/>
                          </a:solidFill>
                          <a:effectLst/>
                          <a:latin typeface="STV" pitchFamily="2" charset="-78"/>
                          <a:cs typeface="STV" pitchFamily="2" charset="-78"/>
                        </a:rPr>
                        <a:t>*</a:t>
                      </a:r>
                      <a:endParaRPr lang="en-CA" sz="2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200" b="0" i="0">
                          <a:solidFill>
                            <a:schemeClr val="tx1"/>
                          </a:solidFill>
                          <a:effectLst/>
                          <a:latin typeface="STV" pitchFamily="2" charset="-78"/>
                          <a:cs typeface="STV" pitchFamily="2" charset="-78"/>
                        </a:rPr>
                        <a:t> </a:t>
                      </a:r>
                      <a:endParaRPr lang="en-CA" sz="2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200" b="0" i="0">
                          <a:solidFill>
                            <a:schemeClr val="tx1"/>
                          </a:solidFill>
                          <a:effectLst/>
                          <a:latin typeface="STV" pitchFamily="2" charset="-78"/>
                          <a:cs typeface="STV" pitchFamily="2" charset="-78"/>
                        </a:rPr>
                        <a:t> </a:t>
                      </a:r>
                      <a:endParaRPr lang="en-CA" sz="2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en-US" sz="1200" b="0" i="0">
                          <a:solidFill>
                            <a:schemeClr val="tx1"/>
                          </a:solidFill>
                          <a:effectLst/>
                          <a:latin typeface="STV" pitchFamily="2" charset="-78"/>
                          <a:cs typeface="STV" pitchFamily="2" charset="-78"/>
                        </a:rPr>
                        <a:t> </a:t>
                      </a:r>
                      <a:endParaRPr lang="en-CA" sz="2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200" b="0" i="0">
                          <a:solidFill>
                            <a:schemeClr val="tx1"/>
                          </a:solidFill>
                          <a:effectLst/>
                          <a:latin typeface="STV" pitchFamily="2" charset="-78"/>
                          <a:cs typeface="STV" pitchFamily="2" charset="-78"/>
                        </a:rPr>
                        <a:t>_</a:t>
                      </a:r>
                      <a:endParaRPr lang="en-CA" sz="24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000" b="0" i="0">
                          <a:solidFill>
                            <a:schemeClr val="tx1"/>
                          </a:solidFill>
                          <a:effectLst/>
                          <a:latin typeface="STV" pitchFamily="2" charset="-78"/>
                          <a:cs typeface="STV" pitchFamily="2" charset="-78"/>
                        </a:rPr>
                        <a:t>أمانة السر</a:t>
                      </a:r>
                      <a:endParaRPr lang="en-CA" sz="1600" b="0" i="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tc>
                  <a:txBody>
                    <a:bodyPr/>
                    <a:lstStyle/>
                    <a:p>
                      <a:pPr algn="ctr" rtl="1">
                        <a:tabLst>
                          <a:tab pos="915670" algn="l"/>
                        </a:tabLst>
                      </a:pPr>
                      <a:r>
                        <a:rPr lang="ar-SA" sz="1000" b="0" i="0" dirty="0">
                          <a:solidFill>
                            <a:schemeClr val="tx1"/>
                          </a:solidFill>
                          <a:effectLst/>
                          <a:latin typeface="STV" pitchFamily="2" charset="-78"/>
                          <a:cs typeface="STV" pitchFamily="2" charset="-78"/>
                        </a:rPr>
                        <a:t>5</a:t>
                      </a:r>
                      <a:endParaRPr lang="en-CA" sz="1600" b="0" i="0" dirty="0">
                        <a:solidFill>
                          <a:schemeClr val="tx1"/>
                        </a:solidFill>
                        <a:effectLst/>
                        <a:latin typeface="STV" pitchFamily="2" charset="-78"/>
                        <a:ea typeface="Times New Roman" panose="02020603050405020304" pitchFamily="18" charset="0"/>
                        <a:cs typeface="STV" pitchFamily="2" charset="-78"/>
                      </a:endParaRPr>
                    </a:p>
                  </a:txBody>
                  <a:tcPr marL="68580" marR="68580" marT="0" marB="0" anchor="ctr">
                    <a:solidFill>
                      <a:srgbClr val="E9EBF5"/>
                    </a:solidFill>
                  </a:tcPr>
                </a:tc>
                <a:extLst>
                  <a:ext uri="{0D108BD9-81ED-4DB2-BD59-A6C34878D82A}">
                    <a16:rowId xmlns:a16="http://schemas.microsoft.com/office/drawing/2014/main" val="4106229163"/>
                  </a:ext>
                </a:extLst>
              </a:tr>
              <a:tr h="852753">
                <a:tc vMerge="1">
                  <a:txBody>
                    <a:bodyPr/>
                    <a:lstStyle/>
                    <a:p>
                      <a:pPr rtl="1"/>
                      <a:endParaRPr lang="ar-SA"/>
                    </a:p>
                  </a:txBody>
                  <a:tcPr/>
                </a:tc>
                <a:tc>
                  <a:txBody>
                    <a:bodyPr/>
                    <a:lstStyle/>
                    <a:p>
                      <a:pPr algn="ctr" rtl="1">
                        <a:tabLst>
                          <a:tab pos="915670" algn="l"/>
                        </a:tabLst>
                      </a:pPr>
                      <a:r>
                        <a:rPr lang="ar-SA" sz="1000" b="0" i="0" dirty="0">
                          <a:effectLst/>
                          <a:latin typeface="STV" pitchFamily="2" charset="-78"/>
                          <a:cs typeface="STV" pitchFamily="2" charset="-78"/>
                        </a:rPr>
                        <a:t>25</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توجد رؤية استراتيجية لبناء قدرات وإحلال وتجديد اللجان بما يمكن من مسايرة عمليات التحديث للمنظمة في ضوء المتغيرات المعاصرة .</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dirty="0">
                          <a:effectLst/>
                          <a:latin typeface="STV" pitchFamily="2" charset="-78"/>
                          <a:cs typeface="STV" pitchFamily="2" charset="-78"/>
                        </a:rPr>
                        <a:t> </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dirty="0">
                          <a:effectLst/>
                          <a:latin typeface="STV" pitchFamily="2" charset="-78"/>
                          <a:cs typeface="STV" pitchFamily="2" charset="-78"/>
                        </a:rPr>
                        <a:t>×</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أمانة السر</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0</a:t>
                      </a:r>
                      <a:endParaRPr lang="en-CA" sz="1600" b="0" i="0" dirty="0">
                        <a:effectLst/>
                        <a:latin typeface="STV" pitchFamily="2" charset="-78"/>
                        <a:cs typeface="STV" pitchFamily="2" charset="-78"/>
                      </a:endParaRPr>
                    </a:p>
                    <a:p>
                      <a:pPr algn="ctr" rtl="1">
                        <a:tabLst>
                          <a:tab pos="915670" algn="l"/>
                        </a:tabLst>
                      </a:pPr>
                      <a:r>
                        <a:rPr lang="ar-SA" sz="1000" b="0" i="0" dirty="0">
                          <a:effectLst/>
                          <a:latin typeface="STV" pitchFamily="2" charset="-78"/>
                          <a:cs typeface="STV" pitchFamily="2" charset="-78"/>
                        </a:rPr>
                        <a:t>ضرورة صياغة دليل ارشادي لتنظيم اعمال اللجان في ضوء القوانين والتجارب الدولية </a:t>
                      </a:r>
                      <a:r>
                        <a:rPr lang="ar-SA" sz="1000" b="0" i="0" dirty="0" err="1">
                          <a:effectLst/>
                          <a:latin typeface="STV" pitchFamily="2" charset="-78"/>
                          <a:cs typeface="STV" pitchFamily="2" charset="-78"/>
                        </a:rPr>
                        <a:t>المميزة.تم</a:t>
                      </a:r>
                      <a:r>
                        <a:rPr lang="ar-SA" sz="1000" b="0" i="0" dirty="0">
                          <a:effectLst/>
                          <a:latin typeface="STV" pitchFamily="2" charset="-78"/>
                          <a:cs typeface="STV" pitchFamily="2" charset="-78"/>
                        </a:rPr>
                        <a:t> طرحه في مجلس الإدارة</a:t>
                      </a:r>
                      <a:endParaRPr lang="en-CA" sz="1600" b="0" i="0" dirty="0">
                        <a:effectLst/>
                        <a:latin typeface="STV" pitchFamily="2" charset="-78"/>
                        <a:cs typeface="STV" pitchFamily="2" charset="-78"/>
                      </a:endParaRPr>
                    </a:p>
                    <a:p>
                      <a:pPr algn="ctr" rtl="1">
                        <a:tabLst>
                          <a:tab pos="915670" algn="l"/>
                        </a:tabLst>
                      </a:pPr>
                      <a:r>
                        <a:rPr lang="ar-SA" sz="1000" b="0" i="0" dirty="0">
                          <a:effectLst/>
                          <a:latin typeface="STV" pitchFamily="2" charset="-78"/>
                          <a:cs typeface="STV" pitchFamily="2" charset="-78"/>
                        </a:rPr>
                        <a:t>ضرورة </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557459787"/>
                  </a:ext>
                </a:extLst>
              </a:tr>
              <a:tr h="639565">
                <a:tc vMerge="1">
                  <a:txBody>
                    <a:bodyPr/>
                    <a:lstStyle/>
                    <a:p>
                      <a:pPr rtl="1"/>
                      <a:endParaRPr lang="ar-SA"/>
                    </a:p>
                  </a:txBody>
                  <a:tcPr/>
                </a:tc>
                <a:tc>
                  <a:txBody>
                    <a:bodyPr/>
                    <a:lstStyle/>
                    <a:p>
                      <a:pPr algn="ctr" rtl="1">
                        <a:tabLst>
                          <a:tab pos="915670" algn="l"/>
                        </a:tabLst>
                      </a:pPr>
                      <a:r>
                        <a:rPr lang="ar-SA" sz="1000" b="0" i="0">
                          <a:effectLst/>
                          <a:latin typeface="STV" pitchFamily="2" charset="-78"/>
                          <a:cs typeface="STV" pitchFamily="2" charset="-78"/>
                        </a:rPr>
                        <a:t>26</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تجتمع اللجان بشكل منتظم ولديها جدول أعمال .</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dirty="0">
                          <a:effectLst/>
                          <a:latin typeface="STV" pitchFamily="2" charset="-78"/>
                          <a:cs typeface="STV" pitchFamily="2" charset="-78"/>
                        </a:rPr>
                        <a:t>*</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dirty="0">
                          <a:effectLst/>
                          <a:latin typeface="STV" pitchFamily="2" charset="-78"/>
                          <a:cs typeface="STV" pitchFamily="2" charset="-78"/>
                        </a:rPr>
                        <a:t> </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_</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أمانة السر </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4</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 حاليا هناك 6اجتماعات في السنة (على الأقل) موجود ذلك في المرسوم واللائحة)</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824632687"/>
                  </a:ext>
                </a:extLst>
              </a:tr>
              <a:tr h="639565">
                <a:tc vMerge="1">
                  <a:txBody>
                    <a:bodyPr/>
                    <a:lstStyle/>
                    <a:p>
                      <a:pPr rtl="1"/>
                      <a:endParaRPr lang="ar-SA"/>
                    </a:p>
                  </a:txBody>
                  <a:tcPr/>
                </a:tc>
                <a:tc>
                  <a:txBody>
                    <a:bodyPr/>
                    <a:lstStyle/>
                    <a:p>
                      <a:pPr algn="ctr" rtl="1">
                        <a:tabLst>
                          <a:tab pos="915670" algn="l"/>
                        </a:tabLst>
                      </a:pPr>
                      <a:r>
                        <a:rPr lang="ar-SA" sz="1000" b="0" i="0">
                          <a:effectLst/>
                          <a:latin typeface="STV" pitchFamily="2" charset="-78"/>
                          <a:cs typeface="STV" pitchFamily="2" charset="-78"/>
                        </a:rPr>
                        <a:t>27</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يوجد نظام لمتابعة أعمال اللجان وتقييم مخرجاتها .</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dirty="0">
                          <a:effectLst/>
                          <a:latin typeface="STV" pitchFamily="2" charset="-78"/>
                          <a:cs typeface="STV" pitchFamily="2" charset="-78"/>
                        </a:rPr>
                        <a:t> </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dirty="0">
                          <a:effectLst/>
                          <a:latin typeface="STV" pitchFamily="2" charset="-78"/>
                          <a:cs typeface="STV" pitchFamily="2" charset="-78"/>
                        </a:rPr>
                        <a:t> </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dirty="0">
                          <a:effectLst/>
                          <a:latin typeface="STV" pitchFamily="2" charset="-78"/>
                          <a:cs typeface="STV" pitchFamily="2" charset="-78"/>
                        </a:rPr>
                        <a:t> </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أمانة السر</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3</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ضرورة ان يضع مجلس الإدارة الالية الخاصة بالمتابعة واجراء عمليات التقييم المطلوبة حبث يتوفر النظام  حاليا دون  تقييم المخرجات </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3210613550"/>
                  </a:ext>
                </a:extLst>
              </a:tr>
              <a:tr h="426376">
                <a:tc vMerge="1">
                  <a:txBody>
                    <a:bodyPr/>
                    <a:lstStyle/>
                    <a:p>
                      <a:pPr rtl="1"/>
                      <a:endParaRPr lang="ar-SA"/>
                    </a:p>
                  </a:txBody>
                  <a:tcPr/>
                </a:tc>
                <a:tc>
                  <a:txBody>
                    <a:bodyPr/>
                    <a:lstStyle/>
                    <a:p>
                      <a:pPr algn="ctr" rtl="1">
                        <a:tabLst>
                          <a:tab pos="915670" algn="l"/>
                        </a:tabLst>
                      </a:pPr>
                      <a:r>
                        <a:rPr lang="ar-SA" sz="1000" b="0" i="0">
                          <a:effectLst/>
                          <a:latin typeface="STV" pitchFamily="2" charset="-78"/>
                          <a:cs typeface="STV" pitchFamily="2" charset="-78"/>
                        </a:rPr>
                        <a:t>28</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منظومة متكاملة لحفظ أعمال اللجان .</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dirty="0">
                          <a:effectLst/>
                          <a:latin typeface="STV" pitchFamily="2" charset="-78"/>
                          <a:cs typeface="STV" pitchFamily="2" charset="-78"/>
                        </a:rPr>
                        <a:t> </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أمانة السر</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4</a:t>
                      </a:r>
                      <a:endParaRPr lang="en-CA" sz="1600" b="0" i="0">
                        <a:effectLst/>
                        <a:latin typeface="STV" pitchFamily="2" charset="-78"/>
                        <a:cs typeface="STV" pitchFamily="2" charset="-78"/>
                      </a:endParaRPr>
                    </a:p>
                    <a:p>
                      <a:pPr algn="ctr" rtl="1">
                        <a:tabLst>
                          <a:tab pos="915670" algn="l"/>
                        </a:tabLst>
                      </a:pPr>
                      <a:r>
                        <a:rPr lang="ar-SA" sz="1000" b="0" i="0">
                          <a:effectLst/>
                          <a:latin typeface="STV" pitchFamily="2" charset="-78"/>
                          <a:cs typeface="STV" pitchFamily="2" charset="-78"/>
                        </a:rPr>
                        <a:t>ضرورة توفر قاعدة بيانات متاحة</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449782812"/>
                  </a:ext>
                </a:extLst>
              </a:tr>
              <a:tr h="1065941">
                <a:tc vMerge="1">
                  <a:txBody>
                    <a:bodyPr/>
                    <a:lstStyle/>
                    <a:p>
                      <a:pPr rtl="1"/>
                      <a:endParaRPr lang="ar-SA"/>
                    </a:p>
                  </a:txBody>
                  <a:tcPr/>
                </a:tc>
                <a:tc>
                  <a:txBody>
                    <a:bodyPr/>
                    <a:lstStyle/>
                    <a:p>
                      <a:pPr algn="ctr" rtl="1">
                        <a:tabLst>
                          <a:tab pos="915670" algn="l"/>
                        </a:tabLst>
                      </a:pPr>
                      <a:r>
                        <a:rPr lang="ar-SA" sz="1000" b="0" i="0">
                          <a:effectLst/>
                          <a:latin typeface="STV" pitchFamily="2" charset="-78"/>
                          <a:cs typeface="STV" pitchFamily="2" charset="-78"/>
                        </a:rPr>
                        <a:t>29</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أعمال ومخرجات اللجان متاحة بشكل منتظم للرأي العام والعاملين بالمنظمة .</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dirty="0">
                          <a:effectLst/>
                          <a:latin typeface="STV" pitchFamily="2" charset="-78"/>
                          <a:cs typeface="STV" pitchFamily="2" charset="-78"/>
                        </a:rPr>
                        <a:t>×</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أمانة السر</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4</a:t>
                      </a:r>
                      <a:endParaRPr lang="en-CA" sz="1600" b="0" i="0" dirty="0">
                        <a:effectLst/>
                        <a:latin typeface="STV" pitchFamily="2" charset="-78"/>
                        <a:cs typeface="STV" pitchFamily="2" charset="-78"/>
                      </a:endParaRPr>
                    </a:p>
                    <a:p>
                      <a:pPr algn="ctr" rtl="1">
                        <a:tabLst>
                          <a:tab pos="915670" algn="l"/>
                        </a:tabLst>
                      </a:pPr>
                      <a:r>
                        <a:rPr lang="ar-SA" sz="1000" b="0" i="0" dirty="0">
                          <a:effectLst/>
                          <a:latin typeface="STV" pitchFamily="2" charset="-78"/>
                          <a:cs typeface="STV" pitchFamily="2" charset="-78"/>
                        </a:rPr>
                        <a:t>ضرورة ان يقوم مجلس الإدارة </a:t>
                      </a:r>
                      <a:r>
                        <a:rPr lang="ar-SA" sz="1000" b="0" i="0" dirty="0" err="1">
                          <a:effectLst/>
                          <a:latin typeface="STV" pitchFamily="2" charset="-78"/>
                          <a:cs typeface="STV" pitchFamily="2" charset="-78"/>
                        </a:rPr>
                        <a:t>باعداد</a:t>
                      </a:r>
                      <a:r>
                        <a:rPr lang="ar-SA" sz="1000" b="0" i="0" dirty="0">
                          <a:effectLst/>
                          <a:latin typeface="STV" pitchFamily="2" charset="-78"/>
                          <a:cs typeface="STV" pitchFamily="2" charset="-78"/>
                        </a:rPr>
                        <a:t> خطة عمل </a:t>
                      </a:r>
                      <a:r>
                        <a:rPr lang="ar-SA" sz="1000" b="0" i="0" dirty="0" err="1">
                          <a:effectLst/>
                          <a:latin typeface="STV" pitchFamily="2" charset="-78"/>
                          <a:cs typeface="STV" pitchFamily="2" charset="-78"/>
                        </a:rPr>
                        <a:t>لانجاز</a:t>
                      </a:r>
                      <a:r>
                        <a:rPr lang="ar-SA" sz="1000" b="0" i="0" dirty="0">
                          <a:effectLst/>
                          <a:latin typeface="STV" pitchFamily="2" charset="-78"/>
                          <a:cs typeface="STV" pitchFamily="2" charset="-78"/>
                        </a:rPr>
                        <a:t> المهام الموكلة اليه بشكل احترافي . </a:t>
                      </a:r>
                      <a:endParaRPr lang="en-CA" sz="1600" b="0" i="0" dirty="0">
                        <a:effectLst/>
                        <a:latin typeface="STV" pitchFamily="2" charset="-78"/>
                        <a:cs typeface="STV" pitchFamily="2" charset="-78"/>
                      </a:endParaRPr>
                    </a:p>
                    <a:p>
                      <a:pPr algn="ctr" rtl="1">
                        <a:tabLst>
                          <a:tab pos="915670" algn="l"/>
                        </a:tabLst>
                      </a:pPr>
                      <a:r>
                        <a:rPr lang="ar-SA" sz="1000" b="0" i="0" dirty="0">
                          <a:effectLst/>
                          <a:latin typeface="STV" pitchFamily="2" charset="-78"/>
                          <a:cs typeface="STV" pitchFamily="2" charset="-78"/>
                        </a:rPr>
                        <a:t>(حيث  يقوم يتم ابلاغ الجهاز التنفيذي بالمخرجات والذي يقوم بدوره بإبلاغ الرأي العام  في الوقت الحالي )</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1142730689"/>
                  </a:ext>
                </a:extLst>
              </a:tr>
              <a:tr h="639565">
                <a:tc vMerge="1">
                  <a:txBody>
                    <a:bodyPr/>
                    <a:lstStyle/>
                    <a:p>
                      <a:pPr rtl="1"/>
                      <a:endParaRPr lang="ar-SA"/>
                    </a:p>
                  </a:txBody>
                  <a:tcPr/>
                </a:tc>
                <a:tc>
                  <a:txBody>
                    <a:bodyPr/>
                    <a:lstStyle/>
                    <a:p>
                      <a:pPr algn="ctr" rtl="1">
                        <a:tabLst>
                          <a:tab pos="915670" algn="l"/>
                        </a:tabLst>
                      </a:pPr>
                      <a:r>
                        <a:rPr lang="ar-SA" sz="1000" b="0" i="0">
                          <a:effectLst/>
                          <a:latin typeface="STV" pitchFamily="2" charset="-78"/>
                          <a:cs typeface="STV" pitchFamily="2" charset="-78"/>
                        </a:rPr>
                        <a:t>30</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آلية معلنة للتواصل مع اللجان سواء من داخل المنظمة أو الجمهور العام .</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a:effectLst/>
                          <a:latin typeface="STV" pitchFamily="2" charset="-78"/>
                          <a:cs typeface="STV" pitchFamily="2" charset="-78"/>
                        </a:rPr>
                        <a:t>*</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en-US" sz="1200" b="0" i="0">
                          <a:effectLst/>
                          <a:latin typeface="STV" pitchFamily="2" charset="-78"/>
                          <a:cs typeface="STV" pitchFamily="2" charset="-78"/>
                        </a:rPr>
                        <a:t> </a:t>
                      </a:r>
                      <a:endParaRPr lang="en-CA" sz="24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200" b="0" i="0" dirty="0">
                          <a:effectLst/>
                          <a:latin typeface="STV" pitchFamily="2" charset="-78"/>
                          <a:cs typeface="STV" pitchFamily="2" charset="-78"/>
                        </a:rPr>
                        <a:t>×</a:t>
                      </a:r>
                      <a:endParaRPr lang="en-CA" sz="2400" b="0" i="0" dirty="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a:effectLst/>
                          <a:latin typeface="STV" pitchFamily="2" charset="-78"/>
                          <a:cs typeface="STV" pitchFamily="2" charset="-78"/>
                        </a:rPr>
                        <a:t>أمانة السر</a:t>
                      </a:r>
                      <a:endParaRPr lang="en-CA" sz="1600" b="0" i="0">
                        <a:effectLst/>
                        <a:latin typeface="STV" pitchFamily="2" charset="-78"/>
                        <a:ea typeface="Times New Roman" panose="02020603050405020304" pitchFamily="18" charset="0"/>
                        <a:cs typeface="STV" pitchFamily="2" charset="-78"/>
                      </a:endParaRPr>
                    </a:p>
                  </a:txBody>
                  <a:tcPr marL="68580" marR="68580" marT="0" marB="0" anchor="ctr"/>
                </a:tc>
                <a:tc>
                  <a:txBody>
                    <a:bodyPr/>
                    <a:lstStyle/>
                    <a:p>
                      <a:pPr algn="ctr" rtl="1">
                        <a:tabLst>
                          <a:tab pos="915670" algn="l"/>
                        </a:tabLst>
                      </a:pPr>
                      <a:r>
                        <a:rPr lang="ar-SA" sz="1000" b="0" i="0" dirty="0">
                          <a:effectLst/>
                          <a:latin typeface="STV" pitchFamily="2" charset="-78"/>
                          <a:cs typeface="STV" pitchFamily="2" charset="-78"/>
                        </a:rPr>
                        <a:t>0</a:t>
                      </a:r>
                      <a:endParaRPr lang="en-CA" sz="1600" b="0" i="0" dirty="0">
                        <a:effectLst/>
                        <a:latin typeface="STV" pitchFamily="2" charset="-78"/>
                        <a:cs typeface="STV" pitchFamily="2" charset="-78"/>
                      </a:endParaRPr>
                    </a:p>
                    <a:p>
                      <a:pPr algn="ctr" rtl="1">
                        <a:tabLst>
                          <a:tab pos="915670" algn="l"/>
                        </a:tabLst>
                      </a:pPr>
                      <a:r>
                        <a:rPr lang="ar-SA" sz="1000" b="0" i="0" dirty="0">
                          <a:effectLst/>
                          <a:latin typeface="STV" pitchFamily="2" charset="-78"/>
                          <a:cs typeface="STV" pitchFamily="2" charset="-78"/>
                        </a:rPr>
                        <a:t>ادراج الية ذات مهنية عالية </a:t>
                      </a:r>
                      <a:r>
                        <a:rPr lang="ar-SA" sz="1000" b="0" i="0" dirty="0" err="1">
                          <a:effectLst/>
                          <a:latin typeface="STV" pitchFamily="2" charset="-78"/>
                          <a:cs typeface="STV" pitchFamily="2" charset="-78"/>
                        </a:rPr>
                        <a:t>للتاصل</a:t>
                      </a:r>
                      <a:r>
                        <a:rPr lang="ar-SA" sz="1000" b="0" i="0" dirty="0">
                          <a:effectLst/>
                          <a:latin typeface="STV" pitchFamily="2" charset="-78"/>
                          <a:cs typeface="STV" pitchFamily="2" charset="-78"/>
                        </a:rPr>
                        <a:t> مع لجان المجلس متاحة لكافة المستفيدين من داخل الهيئة وخارجها</a:t>
                      </a:r>
                      <a:endParaRPr lang="en-CA" sz="1600" b="0" i="0" dirty="0">
                        <a:effectLst/>
                        <a:latin typeface="STV" pitchFamily="2" charset="-78"/>
                        <a:ea typeface="Times New Roman" panose="02020603050405020304" pitchFamily="18" charset="0"/>
                        <a:cs typeface="STV" pitchFamily="2" charset="-78"/>
                      </a:endParaRPr>
                    </a:p>
                  </a:txBody>
                  <a:tcPr marL="68580" marR="68580" marT="0" marB="0" anchor="ctr"/>
                </a:tc>
                <a:extLst>
                  <a:ext uri="{0D108BD9-81ED-4DB2-BD59-A6C34878D82A}">
                    <a16:rowId xmlns:a16="http://schemas.microsoft.com/office/drawing/2014/main" val="2120399548"/>
                  </a:ext>
                </a:extLst>
              </a:tr>
            </a:tbl>
          </a:graphicData>
        </a:graphic>
      </p:graphicFrame>
    </p:spTree>
    <p:extLst>
      <p:ext uri="{BB962C8B-B14F-4D97-AF65-F5344CB8AC3E}">
        <p14:creationId xmlns:p14="http://schemas.microsoft.com/office/powerpoint/2010/main" val="31144440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31</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sp>
        <p:nvSpPr>
          <p:cNvPr id="2" name="Rectangle 1">
            <a:extLst>
              <a:ext uri="{FF2B5EF4-FFF2-40B4-BE49-F238E27FC236}">
                <a16:creationId xmlns:a16="http://schemas.microsoft.com/office/drawing/2014/main" id="{AF0C0628-83E0-804D-01D1-3EA61F7905D2}"/>
              </a:ext>
            </a:extLst>
          </p:cNvPr>
          <p:cNvSpPr/>
          <p:nvPr/>
        </p:nvSpPr>
        <p:spPr>
          <a:xfrm>
            <a:off x="-504497" y="2406869"/>
            <a:ext cx="13074869" cy="2522483"/>
          </a:xfrm>
          <a:prstGeom prst="rect">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5" name="TextBox 4">
            <a:extLst>
              <a:ext uri="{FF2B5EF4-FFF2-40B4-BE49-F238E27FC236}">
                <a16:creationId xmlns:a16="http://schemas.microsoft.com/office/drawing/2014/main" id="{39F7F0CC-23A7-D944-D501-10A3CBCCE5D4}"/>
              </a:ext>
            </a:extLst>
          </p:cNvPr>
          <p:cNvSpPr txBox="1"/>
          <p:nvPr/>
        </p:nvSpPr>
        <p:spPr>
          <a:xfrm>
            <a:off x="4950375" y="3246647"/>
            <a:ext cx="1861446" cy="646331"/>
          </a:xfrm>
          <a:prstGeom prst="rect">
            <a:avLst/>
          </a:prstGeom>
          <a:noFill/>
        </p:spPr>
        <p:txBody>
          <a:bodyPr wrap="square">
            <a:spAutoFit/>
          </a:bodyPr>
          <a:lstStyle/>
          <a:p>
            <a:pPr algn="r" rtl="1"/>
            <a:r>
              <a:rPr lang="ar-KW" sz="3600" b="1" dirty="0">
                <a:solidFill>
                  <a:schemeClr val="bg1"/>
                </a:solidFill>
                <a:effectLst/>
                <a:latin typeface="STV" pitchFamily="2" charset="-78"/>
                <a:ea typeface="Times New Roman" panose="02020603050405020304" pitchFamily="18" charset="0"/>
                <a:cs typeface="STV" pitchFamily="2" charset="-78"/>
              </a:rPr>
              <a:t>شكراً لكم</a:t>
            </a:r>
            <a:endParaRPr lang="en-CA" sz="2000" b="1" dirty="0">
              <a:solidFill>
                <a:schemeClr val="bg1"/>
              </a:solidFill>
              <a:effectLst/>
              <a:latin typeface="STV" pitchFamily="2" charset="-78"/>
              <a:ea typeface="Times New Roman" panose="02020603050405020304" pitchFamily="18" charset="0"/>
              <a:cs typeface="STV" pitchFamily="2" charset="-78"/>
            </a:endParaRPr>
          </a:p>
        </p:txBody>
      </p:sp>
    </p:spTree>
    <p:extLst>
      <p:ext uri="{BB962C8B-B14F-4D97-AF65-F5344CB8AC3E}">
        <p14:creationId xmlns:p14="http://schemas.microsoft.com/office/powerpoint/2010/main" val="33741491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A1F18-AC4E-C8CC-E565-2DEE8CC9E895}"/>
              </a:ext>
            </a:extLst>
          </p:cNvPr>
          <p:cNvPicPr>
            <a:picLocks noChangeAspect="1"/>
          </p:cNvPicPr>
          <p:nvPr/>
        </p:nvPicPr>
        <p:blipFill>
          <a:blip r:embed="rId3"/>
          <a:srcRect/>
          <a:stretch/>
        </p:blipFill>
        <p:spPr>
          <a:xfrm>
            <a:off x="1091100" y="2438529"/>
            <a:ext cx="10609918" cy="3388508"/>
          </a:xfrm>
          <a:prstGeom prst="rect">
            <a:avLst/>
          </a:prstGeom>
        </p:spPr>
      </p:pic>
      <p:sp>
        <p:nvSpPr>
          <p:cNvPr id="22" name="Parallelogram 21">
            <a:extLst>
              <a:ext uri="{FF2B5EF4-FFF2-40B4-BE49-F238E27FC236}">
                <a16:creationId xmlns:a16="http://schemas.microsoft.com/office/drawing/2014/main" id="{6CC19F2F-E81B-8C11-26F4-F9206A866278}"/>
              </a:ext>
            </a:extLst>
          </p:cNvPr>
          <p:cNvSpPr/>
          <p:nvPr/>
        </p:nvSpPr>
        <p:spPr>
          <a:xfrm>
            <a:off x="3823674" y="589217"/>
            <a:ext cx="4517757"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4</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04878" y="836693"/>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A32C3-AF54-C163-1E52-A3BD45E7605B}"/>
              </a:ext>
            </a:extLst>
          </p:cNvPr>
          <p:cNvSpPr txBox="1"/>
          <p:nvPr/>
        </p:nvSpPr>
        <p:spPr>
          <a:xfrm>
            <a:off x="4126192" y="620591"/>
            <a:ext cx="3912720" cy="523220"/>
          </a:xfrm>
          <a:prstGeom prst="rect">
            <a:avLst/>
          </a:prstGeom>
          <a:noFill/>
        </p:spPr>
        <p:txBody>
          <a:bodyPr wrap="square">
            <a:spAutoFit/>
          </a:bodyPr>
          <a:lstStyle/>
          <a:p>
            <a:pPr marL="0" algn="ctr" defTabSz="914400" rtl="1" eaLnBrk="1" latinLnBrk="0" hangingPunct="1"/>
            <a:r>
              <a:rPr lang="ar-SA" sz="2800" b="1" dirty="0">
                <a:solidFill>
                  <a:schemeClr val="bg1"/>
                </a:solidFill>
                <a:latin typeface="STV" pitchFamily="2" charset="-78"/>
                <a:cs typeface="STV" pitchFamily="2" charset="-78"/>
              </a:rPr>
              <a:t>أهدافنا في تطبيق الحوكمة  </a:t>
            </a:r>
          </a:p>
        </p:txBody>
      </p:sp>
      <p:sp>
        <p:nvSpPr>
          <p:cNvPr id="9" name="TextBox 8">
            <a:extLst>
              <a:ext uri="{FF2B5EF4-FFF2-40B4-BE49-F238E27FC236}">
                <a16:creationId xmlns:a16="http://schemas.microsoft.com/office/drawing/2014/main" id="{2B735AF6-F895-56E1-9562-BD70FD3D89E6}"/>
              </a:ext>
            </a:extLst>
          </p:cNvPr>
          <p:cNvSpPr txBox="1"/>
          <p:nvPr/>
        </p:nvSpPr>
        <p:spPr>
          <a:xfrm>
            <a:off x="3028154" y="1366617"/>
            <a:ext cx="6108797" cy="830997"/>
          </a:xfrm>
          <a:prstGeom prst="rect">
            <a:avLst/>
          </a:prstGeom>
          <a:noFill/>
        </p:spPr>
        <p:txBody>
          <a:bodyPr wrap="square">
            <a:spAutoFit/>
          </a:bodyPr>
          <a:lstStyle/>
          <a:p>
            <a:pPr marL="0" algn="ctr" defTabSz="914400" rtl="1" eaLnBrk="1" latinLnBrk="0" hangingPunct="1"/>
            <a:r>
              <a:rPr lang="ar-SA" sz="2400" b="1" dirty="0">
                <a:solidFill>
                  <a:srgbClr val="0E79AC"/>
                </a:solidFill>
                <a:latin typeface="STV" pitchFamily="2" charset="-78"/>
                <a:cs typeface="STV" pitchFamily="2" charset="-78"/>
              </a:rPr>
              <a:t>ولعل من أبرز اهداف تطبيق الحوكمة داخل الهيئة والتي تسعى اللجنة المختصة لتحقيقها</a:t>
            </a:r>
          </a:p>
        </p:txBody>
      </p:sp>
      <p:sp>
        <p:nvSpPr>
          <p:cNvPr id="11" name="TextBox 10">
            <a:extLst>
              <a:ext uri="{FF2B5EF4-FFF2-40B4-BE49-F238E27FC236}">
                <a16:creationId xmlns:a16="http://schemas.microsoft.com/office/drawing/2014/main" id="{260DBC5B-C71F-B3A2-9FF1-06CFB5EFF0DE}"/>
              </a:ext>
            </a:extLst>
          </p:cNvPr>
          <p:cNvSpPr txBox="1"/>
          <p:nvPr/>
        </p:nvSpPr>
        <p:spPr>
          <a:xfrm>
            <a:off x="9640955" y="3600396"/>
            <a:ext cx="1680448" cy="881360"/>
          </a:xfrm>
          <a:prstGeom prst="rect">
            <a:avLst/>
          </a:prstGeom>
          <a:noFill/>
        </p:spPr>
        <p:txBody>
          <a:bodyPr wrap="square">
            <a:spAutoFit/>
          </a:bodyPr>
          <a:lstStyle/>
          <a:p>
            <a:pPr lvl="0" algn="ctr" rtl="1"/>
            <a:r>
              <a:rPr lang="ar-KW" sz="1900" b="1" dirty="0">
                <a:solidFill>
                  <a:srgbClr val="0E79AC"/>
                </a:solidFill>
                <a:latin typeface="STV" pitchFamily="2" charset="-78"/>
                <a:cs typeface="STV" pitchFamily="2" charset="-78"/>
              </a:rPr>
              <a:t>تحسين بيئة العمل داخل الهيئة</a:t>
            </a:r>
            <a:endParaRPr lang="en-US" sz="1900" b="1" dirty="0">
              <a:solidFill>
                <a:srgbClr val="0E79AC"/>
              </a:solidFill>
              <a:latin typeface="STV" pitchFamily="2" charset="-78"/>
              <a:cs typeface="STV" pitchFamily="2" charset="-78"/>
            </a:endParaRPr>
          </a:p>
        </p:txBody>
      </p:sp>
      <p:sp>
        <p:nvSpPr>
          <p:cNvPr id="12" name="TextBox 11">
            <a:extLst>
              <a:ext uri="{FF2B5EF4-FFF2-40B4-BE49-F238E27FC236}">
                <a16:creationId xmlns:a16="http://schemas.microsoft.com/office/drawing/2014/main" id="{05F63E5B-C7A3-0FF3-32CA-C7C3A5835D7A}"/>
              </a:ext>
            </a:extLst>
          </p:cNvPr>
          <p:cNvSpPr txBox="1"/>
          <p:nvPr/>
        </p:nvSpPr>
        <p:spPr>
          <a:xfrm>
            <a:off x="7543383" y="3887377"/>
            <a:ext cx="1798706" cy="1412975"/>
          </a:xfrm>
          <a:prstGeom prst="rect">
            <a:avLst/>
          </a:prstGeom>
          <a:noFill/>
        </p:spPr>
        <p:txBody>
          <a:bodyPr wrap="square">
            <a:spAutoFit/>
          </a:bodyPr>
          <a:lstStyle/>
          <a:p>
            <a:pPr lvl="0" algn="ctr" rtl="1"/>
            <a:r>
              <a:rPr lang="ar-KW" sz="1900" b="1" dirty="0">
                <a:solidFill>
                  <a:srgbClr val="0E79AC"/>
                </a:solidFill>
                <a:latin typeface="STV" pitchFamily="2" charset="-78"/>
                <a:cs typeface="STV" pitchFamily="2" charset="-78"/>
              </a:rPr>
              <a:t>وجود مصدر جيد للمعلومات الدقيقة الخاصة بكل قطاعات الهيئة</a:t>
            </a:r>
          </a:p>
        </p:txBody>
      </p:sp>
      <p:sp>
        <p:nvSpPr>
          <p:cNvPr id="14" name="TextBox 13">
            <a:extLst>
              <a:ext uri="{FF2B5EF4-FFF2-40B4-BE49-F238E27FC236}">
                <a16:creationId xmlns:a16="http://schemas.microsoft.com/office/drawing/2014/main" id="{B291D6E2-E472-FA69-2D32-00E8552CDA66}"/>
              </a:ext>
            </a:extLst>
          </p:cNvPr>
          <p:cNvSpPr txBox="1"/>
          <p:nvPr/>
        </p:nvSpPr>
        <p:spPr>
          <a:xfrm>
            <a:off x="5494311" y="3467493"/>
            <a:ext cx="1731368" cy="1147167"/>
          </a:xfrm>
          <a:prstGeom prst="rect">
            <a:avLst/>
          </a:prstGeom>
          <a:noFill/>
        </p:spPr>
        <p:txBody>
          <a:bodyPr wrap="square">
            <a:spAutoFit/>
          </a:bodyPr>
          <a:lstStyle/>
          <a:p>
            <a:pPr lvl="0" algn="ctr" rtl="1"/>
            <a:r>
              <a:rPr lang="ar-KW" sz="1900" b="1" dirty="0">
                <a:solidFill>
                  <a:srgbClr val="0E79AC"/>
                </a:solidFill>
                <a:latin typeface="STV" pitchFamily="2" charset="-78"/>
                <a:cs typeface="STV" pitchFamily="2" charset="-78"/>
              </a:rPr>
              <a:t>زيادة  نسبة رضا المواطن عن الخدمات التي تقدمها الهيئة</a:t>
            </a:r>
            <a:endParaRPr lang="en-US" sz="1900" b="1" dirty="0">
              <a:solidFill>
                <a:srgbClr val="0E79AC"/>
              </a:solidFill>
              <a:latin typeface="STV" pitchFamily="2" charset="-78"/>
              <a:cs typeface="STV" pitchFamily="2" charset="-78"/>
            </a:endParaRPr>
          </a:p>
        </p:txBody>
      </p:sp>
      <p:sp>
        <p:nvSpPr>
          <p:cNvPr id="17" name="TextBox 16">
            <a:extLst>
              <a:ext uri="{FF2B5EF4-FFF2-40B4-BE49-F238E27FC236}">
                <a16:creationId xmlns:a16="http://schemas.microsoft.com/office/drawing/2014/main" id="{6D8609AD-A96F-D99A-69D8-EF4C862AAF70}"/>
              </a:ext>
            </a:extLst>
          </p:cNvPr>
          <p:cNvSpPr txBox="1"/>
          <p:nvPr/>
        </p:nvSpPr>
        <p:spPr>
          <a:xfrm>
            <a:off x="3450296" y="3813638"/>
            <a:ext cx="1593609" cy="1412975"/>
          </a:xfrm>
          <a:prstGeom prst="rect">
            <a:avLst/>
          </a:prstGeom>
          <a:noFill/>
        </p:spPr>
        <p:txBody>
          <a:bodyPr wrap="square">
            <a:spAutoFit/>
          </a:bodyPr>
          <a:lstStyle/>
          <a:p>
            <a:pPr lvl="0" algn="ctr" rtl="1"/>
            <a:r>
              <a:rPr lang="ar-KW" sz="1900" b="1" dirty="0">
                <a:solidFill>
                  <a:srgbClr val="0E79AC"/>
                </a:solidFill>
                <a:latin typeface="STV" pitchFamily="2" charset="-78"/>
                <a:cs typeface="STV" pitchFamily="2" charset="-78"/>
              </a:rPr>
              <a:t>تمكين الجهات الخارجية من اجراء الابحاث والدراسات او الاطلاع العام</a:t>
            </a:r>
          </a:p>
        </p:txBody>
      </p:sp>
      <p:sp>
        <p:nvSpPr>
          <p:cNvPr id="19" name="TextBox 18">
            <a:extLst>
              <a:ext uri="{FF2B5EF4-FFF2-40B4-BE49-F238E27FC236}">
                <a16:creationId xmlns:a16="http://schemas.microsoft.com/office/drawing/2014/main" id="{E0121C2A-6362-6A59-746C-F9FDEAFA59DE}"/>
              </a:ext>
            </a:extLst>
          </p:cNvPr>
          <p:cNvSpPr txBox="1"/>
          <p:nvPr/>
        </p:nvSpPr>
        <p:spPr>
          <a:xfrm>
            <a:off x="1346567" y="3482241"/>
            <a:ext cx="1627197" cy="1147167"/>
          </a:xfrm>
          <a:prstGeom prst="rect">
            <a:avLst/>
          </a:prstGeom>
          <a:noFill/>
        </p:spPr>
        <p:txBody>
          <a:bodyPr wrap="square">
            <a:spAutoFit/>
          </a:bodyPr>
          <a:lstStyle/>
          <a:p>
            <a:pPr lvl="0" algn="ctr" rtl="1"/>
            <a:r>
              <a:rPr lang="ar-KW" sz="1900" b="1" dirty="0">
                <a:solidFill>
                  <a:srgbClr val="0E79AC"/>
                </a:solidFill>
                <a:latin typeface="STV" pitchFamily="2" charset="-78"/>
                <a:cs typeface="STV" pitchFamily="2" charset="-78"/>
              </a:rPr>
              <a:t>توجيه المجتمع نحو فرص الاستثمار من خلال الهيئة </a:t>
            </a:r>
            <a:endParaRPr lang="en-US" sz="1900" b="1" dirty="0">
              <a:solidFill>
                <a:srgbClr val="0E79AC"/>
              </a:solidFill>
              <a:latin typeface="STV" pitchFamily="2" charset="-78"/>
              <a:cs typeface="STV" pitchFamily="2" charset="-78"/>
            </a:endParaRPr>
          </a:p>
        </p:txBody>
      </p:sp>
      <p:sp>
        <p:nvSpPr>
          <p:cNvPr id="18" name="TextBox 17">
            <a:extLst>
              <a:ext uri="{FF2B5EF4-FFF2-40B4-BE49-F238E27FC236}">
                <a16:creationId xmlns:a16="http://schemas.microsoft.com/office/drawing/2014/main" id="{C8EA4AE8-5E41-7518-25CD-B252325A4AF0}"/>
              </a:ext>
            </a:extLst>
          </p:cNvPr>
          <p:cNvSpPr txBox="1"/>
          <p:nvPr/>
        </p:nvSpPr>
        <p:spPr>
          <a:xfrm>
            <a:off x="8323852" y="3031738"/>
            <a:ext cx="387465" cy="584775"/>
          </a:xfrm>
          <a:prstGeom prst="rect">
            <a:avLst/>
          </a:prstGeom>
          <a:noFill/>
        </p:spPr>
        <p:txBody>
          <a:bodyPr wrap="square">
            <a:spAutoFit/>
          </a:bodyPr>
          <a:lstStyle/>
          <a:p>
            <a:r>
              <a:rPr lang="en-CA" sz="3200" b="1" dirty="0">
                <a:solidFill>
                  <a:schemeClr val="bg1"/>
                </a:solidFill>
                <a:latin typeface="STV" pitchFamily="2" charset="-78"/>
                <a:cs typeface="STV" pitchFamily="2" charset="-78"/>
              </a:rPr>
              <a:t>2</a:t>
            </a:r>
            <a:endParaRPr lang="ar-SA" sz="3200" dirty="0">
              <a:cs typeface="STV" pitchFamily="2" charset="-78"/>
            </a:endParaRPr>
          </a:p>
        </p:txBody>
      </p:sp>
      <p:sp>
        <p:nvSpPr>
          <p:cNvPr id="20" name="TextBox 19">
            <a:extLst>
              <a:ext uri="{FF2B5EF4-FFF2-40B4-BE49-F238E27FC236}">
                <a16:creationId xmlns:a16="http://schemas.microsoft.com/office/drawing/2014/main" id="{585DA208-4D5E-D540-4C99-C172DDFEE6CB}"/>
              </a:ext>
            </a:extLst>
          </p:cNvPr>
          <p:cNvSpPr txBox="1"/>
          <p:nvPr/>
        </p:nvSpPr>
        <p:spPr>
          <a:xfrm>
            <a:off x="10393177" y="2608778"/>
            <a:ext cx="387465" cy="584775"/>
          </a:xfrm>
          <a:prstGeom prst="rect">
            <a:avLst/>
          </a:prstGeom>
          <a:noFill/>
        </p:spPr>
        <p:txBody>
          <a:bodyPr wrap="square">
            <a:spAutoFit/>
          </a:bodyPr>
          <a:lstStyle/>
          <a:p>
            <a:pPr algn="ctr"/>
            <a:r>
              <a:rPr lang="en-CA" sz="3200" b="1" dirty="0">
                <a:solidFill>
                  <a:schemeClr val="bg1"/>
                </a:solidFill>
                <a:latin typeface="STV" pitchFamily="2" charset="-78"/>
                <a:cs typeface="STV" pitchFamily="2" charset="-78"/>
              </a:rPr>
              <a:t>1</a:t>
            </a:r>
            <a:endParaRPr lang="ar-SA" sz="3200" dirty="0">
              <a:cs typeface="STV" pitchFamily="2" charset="-78"/>
            </a:endParaRPr>
          </a:p>
        </p:txBody>
      </p:sp>
      <p:sp>
        <p:nvSpPr>
          <p:cNvPr id="21" name="TextBox 20">
            <a:extLst>
              <a:ext uri="{FF2B5EF4-FFF2-40B4-BE49-F238E27FC236}">
                <a16:creationId xmlns:a16="http://schemas.microsoft.com/office/drawing/2014/main" id="{CE464F5C-3864-E1A6-6A4C-31998DC58561}"/>
              </a:ext>
            </a:extLst>
          </p:cNvPr>
          <p:cNvSpPr txBox="1"/>
          <p:nvPr/>
        </p:nvSpPr>
        <p:spPr>
          <a:xfrm>
            <a:off x="6229577" y="2604033"/>
            <a:ext cx="387465" cy="584775"/>
          </a:xfrm>
          <a:prstGeom prst="rect">
            <a:avLst/>
          </a:prstGeom>
          <a:noFill/>
        </p:spPr>
        <p:txBody>
          <a:bodyPr wrap="square">
            <a:spAutoFit/>
          </a:bodyPr>
          <a:lstStyle/>
          <a:p>
            <a:r>
              <a:rPr lang="en-CA" sz="3200" b="1" dirty="0">
                <a:solidFill>
                  <a:schemeClr val="bg1"/>
                </a:solidFill>
                <a:latin typeface="STV" pitchFamily="2" charset="-78"/>
                <a:cs typeface="STV" pitchFamily="2" charset="-78"/>
              </a:rPr>
              <a:t>3</a:t>
            </a:r>
            <a:endParaRPr lang="ar-SA" sz="3200" dirty="0">
              <a:cs typeface="STV" pitchFamily="2" charset="-78"/>
            </a:endParaRPr>
          </a:p>
        </p:txBody>
      </p:sp>
      <p:sp>
        <p:nvSpPr>
          <p:cNvPr id="23" name="TextBox 22">
            <a:extLst>
              <a:ext uri="{FF2B5EF4-FFF2-40B4-BE49-F238E27FC236}">
                <a16:creationId xmlns:a16="http://schemas.microsoft.com/office/drawing/2014/main" id="{B4B8D400-0F39-B23D-C75E-7B16AC4738BA}"/>
              </a:ext>
            </a:extLst>
          </p:cNvPr>
          <p:cNvSpPr txBox="1"/>
          <p:nvPr/>
        </p:nvSpPr>
        <p:spPr>
          <a:xfrm>
            <a:off x="4111015" y="3030438"/>
            <a:ext cx="387465" cy="584775"/>
          </a:xfrm>
          <a:prstGeom prst="rect">
            <a:avLst/>
          </a:prstGeom>
          <a:noFill/>
        </p:spPr>
        <p:txBody>
          <a:bodyPr wrap="square">
            <a:spAutoFit/>
          </a:bodyPr>
          <a:lstStyle/>
          <a:p>
            <a:r>
              <a:rPr lang="en-CA" sz="3200" b="1" dirty="0">
                <a:solidFill>
                  <a:schemeClr val="bg1"/>
                </a:solidFill>
                <a:latin typeface="STV" pitchFamily="2" charset="-78"/>
                <a:cs typeface="STV" pitchFamily="2" charset="-78"/>
              </a:rPr>
              <a:t>4</a:t>
            </a:r>
            <a:endParaRPr lang="ar-SA" sz="3200" dirty="0">
              <a:cs typeface="STV" pitchFamily="2" charset="-78"/>
            </a:endParaRPr>
          </a:p>
        </p:txBody>
      </p:sp>
      <p:sp>
        <p:nvSpPr>
          <p:cNvPr id="24" name="TextBox 23">
            <a:extLst>
              <a:ext uri="{FF2B5EF4-FFF2-40B4-BE49-F238E27FC236}">
                <a16:creationId xmlns:a16="http://schemas.microsoft.com/office/drawing/2014/main" id="{46C4B049-0D23-4FA4-451E-DE5C61FB20A2}"/>
              </a:ext>
            </a:extLst>
          </p:cNvPr>
          <p:cNvSpPr txBox="1"/>
          <p:nvPr/>
        </p:nvSpPr>
        <p:spPr>
          <a:xfrm>
            <a:off x="2047538" y="2590588"/>
            <a:ext cx="387465" cy="584775"/>
          </a:xfrm>
          <a:prstGeom prst="rect">
            <a:avLst/>
          </a:prstGeom>
          <a:noFill/>
        </p:spPr>
        <p:txBody>
          <a:bodyPr wrap="square">
            <a:spAutoFit/>
          </a:bodyPr>
          <a:lstStyle/>
          <a:p>
            <a:r>
              <a:rPr lang="en-CA" sz="3200" b="1" dirty="0">
                <a:solidFill>
                  <a:schemeClr val="bg1"/>
                </a:solidFill>
                <a:latin typeface="STV" pitchFamily="2" charset="-78"/>
                <a:cs typeface="STV" pitchFamily="2" charset="-78"/>
              </a:rPr>
              <a:t>5</a:t>
            </a:r>
            <a:endParaRPr lang="ar-SA" sz="3200" dirty="0">
              <a:cs typeface="STV" pitchFamily="2" charset="-78"/>
            </a:endParaRPr>
          </a:p>
        </p:txBody>
      </p:sp>
    </p:spTree>
    <p:extLst>
      <p:ext uri="{BB962C8B-B14F-4D97-AF65-F5344CB8AC3E}">
        <p14:creationId xmlns:p14="http://schemas.microsoft.com/office/powerpoint/2010/main" val="16587228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B65E9BD-EF67-24F4-5974-BE71255B31B7}"/>
              </a:ext>
            </a:extLst>
          </p:cNvPr>
          <p:cNvPicPr>
            <a:picLocks noChangeAspect="1"/>
          </p:cNvPicPr>
          <p:nvPr/>
        </p:nvPicPr>
        <p:blipFill>
          <a:blip r:embed="rId3"/>
          <a:stretch>
            <a:fillRect/>
          </a:stretch>
        </p:blipFill>
        <p:spPr>
          <a:xfrm>
            <a:off x="3672884" y="992446"/>
            <a:ext cx="5537623" cy="4873108"/>
          </a:xfrm>
          <a:prstGeom prst="rect">
            <a:avLst/>
          </a:prstGeom>
        </p:spPr>
      </p:pic>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5</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A32C3-AF54-C163-1E52-A3BD45E7605B}"/>
              </a:ext>
            </a:extLst>
          </p:cNvPr>
          <p:cNvSpPr txBox="1"/>
          <p:nvPr/>
        </p:nvSpPr>
        <p:spPr>
          <a:xfrm>
            <a:off x="5235170" y="2372603"/>
            <a:ext cx="2234857" cy="1277914"/>
          </a:xfrm>
          <a:prstGeom prst="rect">
            <a:avLst/>
          </a:prstGeom>
          <a:noFill/>
        </p:spPr>
        <p:txBody>
          <a:bodyPr wrap="square">
            <a:spAutoFit/>
          </a:bodyPr>
          <a:lstStyle/>
          <a:p>
            <a:pPr algn="ctr" rtl="1">
              <a:lnSpc>
                <a:spcPct val="107000"/>
              </a:lnSpc>
              <a:spcAft>
                <a:spcPts val="800"/>
              </a:spcAft>
            </a:pPr>
            <a:r>
              <a:rPr lang="ar-SA" sz="3600" b="1" dirty="0">
                <a:solidFill>
                  <a:srgbClr val="0E79AC"/>
                </a:solidFill>
                <a:latin typeface="STV" pitchFamily="2" charset="-78"/>
                <a:cs typeface="STV" pitchFamily="2" charset="-78"/>
              </a:rPr>
              <a:t>أهمية الحوكمة  </a:t>
            </a:r>
            <a:endParaRPr lang="en-CA" sz="3600" b="1" dirty="0">
              <a:solidFill>
                <a:srgbClr val="0E79AC"/>
              </a:solidFill>
              <a:latin typeface="STV" pitchFamily="2" charset="-78"/>
              <a:cs typeface="STV" pitchFamily="2" charset="-78"/>
            </a:endParaRPr>
          </a:p>
        </p:txBody>
      </p:sp>
      <p:sp>
        <p:nvSpPr>
          <p:cNvPr id="9" name="TextBox 8">
            <a:extLst>
              <a:ext uri="{FF2B5EF4-FFF2-40B4-BE49-F238E27FC236}">
                <a16:creationId xmlns:a16="http://schemas.microsoft.com/office/drawing/2014/main" id="{2B735AF6-F895-56E1-9562-BD70FD3D89E6}"/>
              </a:ext>
            </a:extLst>
          </p:cNvPr>
          <p:cNvSpPr txBox="1"/>
          <p:nvPr/>
        </p:nvSpPr>
        <p:spPr>
          <a:xfrm>
            <a:off x="8468638" y="992446"/>
            <a:ext cx="2080639" cy="861774"/>
          </a:xfrm>
          <a:prstGeom prst="rect">
            <a:avLst/>
          </a:prstGeom>
          <a:noFill/>
        </p:spPr>
        <p:txBody>
          <a:bodyPr wrap="square">
            <a:spAutoFit/>
          </a:bodyPr>
          <a:lstStyle/>
          <a:p>
            <a:pPr marL="0" algn="r" defTabSz="914400" rtl="1" eaLnBrk="1" latinLnBrk="0" hangingPunct="1"/>
            <a:r>
              <a:rPr lang="ar-SA" sz="3200" b="1" dirty="0">
                <a:solidFill>
                  <a:srgbClr val="0E79AC"/>
                </a:solidFill>
                <a:latin typeface="STV" pitchFamily="2" charset="-78"/>
                <a:cs typeface="STV" pitchFamily="2" charset="-78"/>
              </a:rPr>
              <a:t>تحقيق</a:t>
            </a:r>
          </a:p>
          <a:p>
            <a:pPr marL="0" algn="r" defTabSz="914400" rtl="1" eaLnBrk="1" latinLnBrk="0" hangingPunct="1"/>
            <a:r>
              <a:rPr lang="ar-SA" sz="1800" b="1" dirty="0">
                <a:solidFill>
                  <a:srgbClr val="0E79AC"/>
                </a:solidFill>
                <a:latin typeface="STV" pitchFamily="2" charset="-78"/>
                <a:cs typeface="STV" pitchFamily="2" charset="-78"/>
              </a:rPr>
              <a:t>الحماية للمكية العامة</a:t>
            </a:r>
          </a:p>
        </p:txBody>
      </p:sp>
      <p:sp>
        <p:nvSpPr>
          <p:cNvPr id="5" name="TextBox 4">
            <a:extLst>
              <a:ext uri="{FF2B5EF4-FFF2-40B4-BE49-F238E27FC236}">
                <a16:creationId xmlns:a16="http://schemas.microsoft.com/office/drawing/2014/main" id="{AEC9399C-4881-ED61-7EF6-7714D697F7C5}"/>
              </a:ext>
            </a:extLst>
          </p:cNvPr>
          <p:cNvSpPr txBox="1"/>
          <p:nvPr/>
        </p:nvSpPr>
        <p:spPr>
          <a:xfrm>
            <a:off x="8922071" y="2567226"/>
            <a:ext cx="2234857" cy="861774"/>
          </a:xfrm>
          <a:prstGeom prst="rect">
            <a:avLst/>
          </a:prstGeom>
          <a:noFill/>
        </p:spPr>
        <p:txBody>
          <a:bodyPr wrap="square">
            <a:spAutoFit/>
          </a:bodyPr>
          <a:lstStyle/>
          <a:p>
            <a:pPr marL="0" algn="r" defTabSz="914400" rtl="1" eaLnBrk="1" latinLnBrk="0" hangingPunct="1"/>
            <a:r>
              <a:rPr lang="ar-SA" sz="3200" b="1" dirty="0">
                <a:solidFill>
                  <a:srgbClr val="0E79AC"/>
                </a:solidFill>
                <a:latin typeface="STV" pitchFamily="2" charset="-78"/>
                <a:cs typeface="STV" pitchFamily="2" charset="-78"/>
              </a:rPr>
              <a:t>تحسين</a:t>
            </a:r>
            <a:endParaRPr lang="ar-SA" sz="1800" b="1" dirty="0">
              <a:solidFill>
                <a:srgbClr val="0E79AC"/>
              </a:solidFill>
              <a:latin typeface="STV" pitchFamily="2" charset="-78"/>
              <a:cs typeface="STV" pitchFamily="2" charset="-78"/>
            </a:endParaRPr>
          </a:p>
          <a:p>
            <a:pPr marL="0" algn="r" defTabSz="914400" rtl="1" eaLnBrk="1" latinLnBrk="0" hangingPunct="1"/>
            <a:r>
              <a:rPr lang="ar-SA" sz="1800" b="1" dirty="0">
                <a:solidFill>
                  <a:srgbClr val="0E79AC"/>
                </a:solidFill>
                <a:latin typeface="STV" pitchFamily="2" charset="-78"/>
                <a:cs typeface="STV" pitchFamily="2" charset="-78"/>
              </a:rPr>
              <a:t>إدارة الخدمات وجودتها</a:t>
            </a:r>
          </a:p>
        </p:txBody>
      </p:sp>
      <p:sp>
        <p:nvSpPr>
          <p:cNvPr id="6" name="TextBox 5">
            <a:extLst>
              <a:ext uri="{FF2B5EF4-FFF2-40B4-BE49-F238E27FC236}">
                <a16:creationId xmlns:a16="http://schemas.microsoft.com/office/drawing/2014/main" id="{F6C406EF-88D8-D0BB-636A-15A2A6179B84}"/>
              </a:ext>
            </a:extLst>
          </p:cNvPr>
          <p:cNvSpPr txBox="1"/>
          <p:nvPr/>
        </p:nvSpPr>
        <p:spPr>
          <a:xfrm>
            <a:off x="7645035" y="4357449"/>
            <a:ext cx="2234857" cy="861774"/>
          </a:xfrm>
          <a:prstGeom prst="rect">
            <a:avLst/>
          </a:prstGeom>
          <a:noFill/>
        </p:spPr>
        <p:txBody>
          <a:bodyPr wrap="square">
            <a:spAutoFit/>
          </a:bodyPr>
          <a:lstStyle/>
          <a:p>
            <a:pPr marL="0" algn="r" defTabSz="914400" rtl="1" eaLnBrk="1" latinLnBrk="0" hangingPunct="1"/>
            <a:r>
              <a:rPr lang="ar-SA" sz="3200" b="1" dirty="0">
                <a:solidFill>
                  <a:srgbClr val="0E79AC"/>
                </a:solidFill>
                <a:latin typeface="STV" pitchFamily="2" charset="-78"/>
                <a:cs typeface="STV" pitchFamily="2" charset="-78"/>
              </a:rPr>
              <a:t>تعزيـز</a:t>
            </a:r>
          </a:p>
          <a:p>
            <a:pPr marL="0" algn="r" defTabSz="914400" rtl="1" eaLnBrk="1" latinLnBrk="0" hangingPunct="1"/>
            <a:r>
              <a:rPr lang="ar-SA" sz="1800" b="1" dirty="0">
                <a:solidFill>
                  <a:srgbClr val="0E79AC"/>
                </a:solidFill>
                <a:latin typeface="STV" pitchFamily="2" charset="-78"/>
                <a:cs typeface="STV" pitchFamily="2" charset="-78"/>
              </a:rPr>
              <a:t>استخدام الموارد </a:t>
            </a:r>
          </a:p>
        </p:txBody>
      </p:sp>
      <p:sp>
        <p:nvSpPr>
          <p:cNvPr id="7" name="TextBox 6">
            <a:extLst>
              <a:ext uri="{FF2B5EF4-FFF2-40B4-BE49-F238E27FC236}">
                <a16:creationId xmlns:a16="http://schemas.microsoft.com/office/drawing/2014/main" id="{86BBD9BF-3EF1-264A-75BE-6EB739A9ED6C}"/>
              </a:ext>
            </a:extLst>
          </p:cNvPr>
          <p:cNvSpPr txBox="1"/>
          <p:nvPr/>
        </p:nvSpPr>
        <p:spPr>
          <a:xfrm>
            <a:off x="5060252" y="5724585"/>
            <a:ext cx="2474450" cy="861774"/>
          </a:xfrm>
          <a:prstGeom prst="rect">
            <a:avLst/>
          </a:prstGeom>
          <a:noFill/>
        </p:spPr>
        <p:txBody>
          <a:bodyPr wrap="square">
            <a:spAutoFit/>
          </a:bodyPr>
          <a:lstStyle/>
          <a:p>
            <a:pPr marL="0" algn="ctr" defTabSz="914400" rtl="1" eaLnBrk="1" latinLnBrk="0" hangingPunct="1"/>
            <a:r>
              <a:rPr lang="ar-SA" sz="3200" b="1" dirty="0">
                <a:solidFill>
                  <a:srgbClr val="0E79AC"/>
                </a:solidFill>
                <a:latin typeface="STV" pitchFamily="2" charset="-78"/>
                <a:cs typeface="STV" pitchFamily="2" charset="-78"/>
              </a:rPr>
              <a:t>مشاركة</a:t>
            </a:r>
          </a:p>
          <a:p>
            <a:pPr marL="0" algn="ctr" defTabSz="914400" rtl="1" eaLnBrk="1" latinLnBrk="0" hangingPunct="1"/>
            <a:r>
              <a:rPr lang="ar-SA" sz="1800" b="1" dirty="0">
                <a:solidFill>
                  <a:srgbClr val="0E79AC"/>
                </a:solidFill>
                <a:latin typeface="STV" pitchFamily="2" charset="-78"/>
                <a:cs typeface="STV" pitchFamily="2" charset="-78"/>
              </a:rPr>
              <a:t> الموظفين في الشأن العام </a:t>
            </a:r>
          </a:p>
        </p:txBody>
      </p:sp>
      <p:sp>
        <p:nvSpPr>
          <p:cNvPr id="18" name="TextBox 17">
            <a:extLst>
              <a:ext uri="{FF2B5EF4-FFF2-40B4-BE49-F238E27FC236}">
                <a16:creationId xmlns:a16="http://schemas.microsoft.com/office/drawing/2014/main" id="{C78ED7AE-BD11-2469-9A28-BD5CAB0FDCBF}"/>
              </a:ext>
            </a:extLst>
          </p:cNvPr>
          <p:cNvSpPr txBox="1"/>
          <p:nvPr/>
        </p:nvSpPr>
        <p:spPr>
          <a:xfrm>
            <a:off x="1576544" y="4436705"/>
            <a:ext cx="2474450" cy="861774"/>
          </a:xfrm>
          <a:prstGeom prst="rect">
            <a:avLst/>
          </a:prstGeom>
          <a:noFill/>
        </p:spPr>
        <p:txBody>
          <a:bodyPr wrap="square">
            <a:spAutoFit/>
          </a:bodyPr>
          <a:lstStyle/>
          <a:p>
            <a:pPr marL="0" algn="r" defTabSz="914400" rtl="1" eaLnBrk="1" latinLnBrk="0" hangingPunct="1"/>
            <a:r>
              <a:rPr lang="ar-SA" sz="3200" b="1" dirty="0">
                <a:solidFill>
                  <a:srgbClr val="0E79AC"/>
                </a:solidFill>
                <a:latin typeface="STV" pitchFamily="2" charset="-78"/>
                <a:cs typeface="STV" pitchFamily="2" charset="-78"/>
              </a:rPr>
              <a:t>تقليل</a:t>
            </a:r>
            <a:endParaRPr lang="ar-SA" sz="1800" b="1" dirty="0">
              <a:solidFill>
                <a:srgbClr val="0E79AC"/>
              </a:solidFill>
              <a:latin typeface="STV" pitchFamily="2" charset="-78"/>
              <a:cs typeface="STV" pitchFamily="2" charset="-78"/>
            </a:endParaRPr>
          </a:p>
          <a:p>
            <a:pPr marL="0" algn="r" defTabSz="914400" rtl="1" eaLnBrk="1" latinLnBrk="0" hangingPunct="1"/>
            <a:r>
              <a:rPr lang="ar-SA" sz="1800" b="1" dirty="0">
                <a:solidFill>
                  <a:srgbClr val="0E79AC"/>
                </a:solidFill>
                <a:latin typeface="STV" pitchFamily="2" charset="-78"/>
                <a:cs typeface="STV" pitchFamily="2" charset="-78"/>
              </a:rPr>
              <a:t> مخاطر الفساد</a:t>
            </a:r>
          </a:p>
        </p:txBody>
      </p:sp>
      <p:sp>
        <p:nvSpPr>
          <p:cNvPr id="20" name="TextBox 19">
            <a:extLst>
              <a:ext uri="{FF2B5EF4-FFF2-40B4-BE49-F238E27FC236}">
                <a16:creationId xmlns:a16="http://schemas.microsoft.com/office/drawing/2014/main" id="{F2D2CED5-33F8-01F8-B917-A4515A4A5E9F}"/>
              </a:ext>
            </a:extLst>
          </p:cNvPr>
          <p:cNvSpPr txBox="1"/>
          <p:nvPr/>
        </p:nvSpPr>
        <p:spPr>
          <a:xfrm>
            <a:off x="860052" y="2708246"/>
            <a:ext cx="2720055" cy="861774"/>
          </a:xfrm>
          <a:prstGeom prst="rect">
            <a:avLst/>
          </a:prstGeom>
          <a:noFill/>
        </p:spPr>
        <p:txBody>
          <a:bodyPr wrap="square">
            <a:spAutoFit/>
          </a:bodyPr>
          <a:lstStyle/>
          <a:p>
            <a:pPr marL="0" algn="r" defTabSz="914400" rtl="1" eaLnBrk="1" latinLnBrk="0" hangingPunct="1"/>
            <a:r>
              <a:rPr lang="ar-SA" sz="3200" b="1" dirty="0">
                <a:solidFill>
                  <a:srgbClr val="0E79AC"/>
                </a:solidFill>
                <a:latin typeface="STV" pitchFamily="2" charset="-78"/>
                <a:cs typeface="STV" pitchFamily="2" charset="-78"/>
              </a:rPr>
              <a:t>بـناء</a:t>
            </a:r>
            <a:endParaRPr lang="ar-SA" sz="1800" b="1" dirty="0">
              <a:solidFill>
                <a:srgbClr val="0E79AC"/>
              </a:solidFill>
              <a:latin typeface="STV" pitchFamily="2" charset="-78"/>
              <a:cs typeface="STV" pitchFamily="2" charset="-78"/>
            </a:endParaRPr>
          </a:p>
          <a:p>
            <a:pPr marL="0" algn="r" defTabSz="914400" rtl="1" eaLnBrk="1" latinLnBrk="0" hangingPunct="1"/>
            <a:r>
              <a:rPr lang="ar-SA" sz="1800" b="1" dirty="0">
                <a:solidFill>
                  <a:srgbClr val="0E79AC"/>
                </a:solidFill>
                <a:latin typeface="STV" pitchFamily="2" charset="-78"/>
                <a:cs typeface="STV" pitchFamily="2" charset="-78"/>
              </a:rPr>
              <a:t> الثقة بالهيئة العامة للرياضة</a:t>
            </a:r>
          </a:p>
        </p:txBody>
      </p:sp>
      <p:sp>
        <p:nvSpPr>
          <p:cNvPr id="23" name="TextBox 22">
            <a:extLst>
              <a:ext uri="{FF2B5EF4-FFF2-40B4-BE49-F238E27FC236}">
                <a16:creationId xmlns:a16="http://schemas.microsoft.com/office/drawing/2014/main" id="{D615C54A-E020-8C1A-D2A3-6EB4B8ED1AC7}"/>
              </a:ext>
            </a:extLst>
          </p:cNvPr>
          <p:cNvSpPr txBox="1"/>
          <p:nvPr/>
        </p:nvSpPr>
        <p:spPr>
          <a:xfrm>
            <a:off x="860051" y="786360"/>
            <a:ext cx="3215999" cy="1415772"/>
          </a:xfrm>
          <a:prstGeom prst="rect">
            <a:avLst/>
          </a:prstGeom>
          <a:noFill/>
        </p:spPr>
        <p:txBody>
          <a:bodyPr wrap="square">
            <a:spAutoFit/>
          </a:bodyPr>
          <a:lstStyle/>
          <a:p>
            <a:pPr marL="0" algn="r" defTabSz="914400" rtl="1" eaLnBrk="1" latinLnBrk="0" hangingPunct="1"/>
            <a:r>
              <a:rPr lang="ar-SA" sz="3200" b="1" dirty="0">
                <a:solidFill>
                  <a:srgbClr val="0E79AC"/>
                </a:solidFill>
                <a:latin typeface="STV" pitchFamily="2" charset="-78"/>
                <a:cs typeface="STV" pitchFamily="2" charset="-78"/>
              </a:rPr>
              <a:t>زيادة</a:t>
            </a:r>
            <a:endParaRPr lang="ar-SA" sz="1800" b="1" dirty="0">
              <a:solidFill>
                <a:srgbClr val="0E79AC"/>
              </a:solidFill>
              <a:latin typeface="STV" pitchFamily="2" charset="-78"/>
              <a:cs typeface="STV" pitchFamily="2" charset="-78"/>
            </a:endParaRPr>
          </a:p>
          <a:p>
            <a:pPr marL="0" algn="r" defTabSz="914400" rtl="1" eaLnBrk="1" latinLnBrk="0" hangingPunct="1"/>
            <a:r>
              <a:rPr lang="ar-SA" sz="1800" b="1" dirty="0">
                <a:solidFill>
                  <a:srgbClr val="0E79AC"/>
                </a:solidFill>
                <a:latin typeface="STV" pitchFamily="2" charset="-78"/>
                <a:cs typeface="STV" pitchFamily="2" charset="-78"/>
              </a:rPr>
              <a:t> مساهمة القطاعين</a:t>
            </a:r>
          </a:p>
          <a:p>
            <a:pPr marL="0" algn="r" defTabSz="914400" rtl="1" eaLnBrk="1" latinLnBrk="0" hangingPunct="1"/>
            <a:r>
              <a:rPr lang="ar-SA" sz="1800" b="1" dirty="0">
                <a:solidFill>
                  <a:srgbClr val="0E79AC"/>
                </a:solidFill>
                <a:latin typeface="STV" pitchFamily="2" charset="-78"/>
                <a:cs typeface="STV" pitchFamily="2" charset="-78"/>
              </a:rPr>
              <a:t>الاهلي والمدني في تحقيق</a:t>
            </a:r>
          </a:p>
          <a:p>
            <a:pPr marL="0" algn="r" defTabSz="914400" rtl="1" eaLnBrk="1" latinLnBrk="0" hangingPunct="1"/>
            <a:r>
              <a:rPr lang="ar-SA" sz="1800" b="1" dirty="0">
                <a:solidFill>
                  <a:srgbClr val="0E79AC"/>
                </a:solidFill>
                <a:latin typeface="STV" pitchFamily="2" charset="-78"/>
                <a:cs typeface="STV" pitchFamily="2" charset="-78"/>
              </a:rPr>
              <a:t> الأهداف الإنمائية</a:t>
            </a:r>
          </a:p>
        </p:txBody>
      </p:sp>
    </p:spTree>
    <p:extLst>
      <p:ext uri="{BB962C8B-B14F-4D97-AF65-F5344CB8AC3E}">
        <p14:creationId xmlns:p14="http://schemas.microsoft.com/office/powerpoint/2010/main" val="113675320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Diagram&#10;&#10;Description automatically generated with medium confidence">
            <a:extLst>
              <a:ext uri="{FF2B5EF4-FFF2-40B4-BE49-F238E27FC236}">
                <a16:creationId xmlns:a16="http://schemas.microsoft.com/office/drawing/2014/main" id="{DF59292D-FB2C-7E34-ECFA-F673973213F8}"/>
              </a:ext>
            </a:extLst>
          </p:cNvPr>
          <p:cNvPicPr>
            <a:picLocks noChangeAspect="1"/>
          </p:cNvPicPr>
          <p:nvPr/>
        </p:nvPicPr>
        <p:blipFill>
          <a:blip r:embed="rId3"/>
          <a:stretch>
            <a:fillRect/>
          </a:stretch>
        </p:blipFill>
        <p:spPr>
          <a:xfrm>
            <a:off x="1105657" y="884168"/>
            <a:ext cx="10424660" cy="4826023"/>
          </a:xfrm>
          <a:prstGeom prst="rect">
            <a:avLst/>
          </a:prstGeom>
        </p:spPr>
      </p:pic>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6</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A32C3-AF54-C163-1E52-A3BD45E7605B}"/>
              </a:ext>
            </a:extLst>
          </p:cNvPr>
          <p:cNvSpPr txBox="1"/>
          <p:nvPr/>
        </p:nvSpPr>
        <p:spPr>
          <a:xfrm>
            <a:off x="5197551" y="2642791"/>
            <a:ext cx="2234857" cy="1277914"/>
          </a:xfrm>
          <a:prstGeom prst="rect">
            <a:avLst/>
          </a:prstGeom>
          <a:noFill/>
        </p:spPr>
        <p:txBody>
          <a:bodyPr wrap="square">
            <a:spAutoFit/>
          </a:bodyPr>
          <a:lstStyle/>
          <a:p>
            <a:pPr algn="ctr" rtl="1">
              <a:lnSpc>
                <a:spcPct val="107000"/>
              </a:lnSpc>
              <a:spcAft>
                <a:spcPts val="800"/>
              </a:spcAft>
            </a:pPr>
            <a:r>
              <a:rPr lang="ar-SA" sz="3600" b="1" dirty="0">
                <a:solidFill>
                  <a:srgbClr val="0E79AC"/>
                </a:solidFill>
                <a:latin typeface="STV" pitchFamily="2" charset="-78"/>
                <a:cs typeface="STV" pitchFamily="2" charset="-78"/>
              </a:rPr>
              <a:t>مبادئ الحوكمة</a:t>
            </a:r>
            <a:endParaRPr lang="en-CA" sz="3600" b="1" dirty="0">
              <a:solidFill>
                <a:srgbClr val="0E79AC"/>
              </a:solidFill>
              <a:latin typeface="STV" pitchFamily="2" charset="-78"/>
              <a:cs typeface="STV" pitchFamily="2" charset="-78"/>
            </a:endParaRPr>
          </a:p>
        </p:txBody>
      </p:sp>
      <p:sp>
        <p:nvSpPr>
          <p:cNvPr id="9" name="TextBox 8">
            <a:extLst>
              <a:ext uri="{FF2B5EF4-FFF2-40B4-BE49-F238E27FC236}">
                <a16:creationId xmlns:a16="http://schemas.microsoft.com/office/drawing/2014/main" id="{2B735AF6-F895-56E1-9562-BD70FD3D89E6}"/>
              </a:ext>
            </a:extLst>
          </p:cNvPr>
          <p:cNvSpPr txBox="1"/>
          <p:nvPr/>
        </p:nvSpPr>
        <p:spPr>
          <a:xfrm>
            <a:off x="7306418" y="4399991"/>
            <a:ext cx="2080639" cy="584775"/>
          </a:xfrm>
          <a:prstGeom prst="rect">
            <a:avLst/>
          </a:prstGeom>
          <a:noFill/>
        </p:spPr>
        <p:txBody>
          <a:bodyPr wrap="square">
            <a:spAutoFit/>
          </a:bodyPr>
          <a:lstStyle/>
          <a:p>
            <a:pPr lvl="0" algn="ctr"/>
            <a:r>
              <a:rPr lang="ar-KW" sz="3200" b="1" dirty="0">
                <a:solidFill>
                  <a:srgbClr val="0E79AC"/>
                </a:solidFill>
                <a:latin typeface="STV" pitchFamily="2" charset="-78"/>
                <a:cs typeface="STV" pitchFamily="2" charset="-78"/>
              </a:rPr>
              <a:t>النزاهة</a:t>
            </a:r>
            <a:endParaRPr lang="en-US" sz="3200" b="1" dirty="0">
              <a:solidFill>
                <a:srgbClr val="0E79AC"/>
              </a:solidFill>
              <a:latin typeface="STV" pitchFamily="2" charset="-78"/>
              <a:cs typeface="STV" pitchFamily="2" charset="-78"/>
            </a:endParaRPr>
          </a:p>
        </p:txBody>
      </p:sp>
      <p:sp>
        <p:nvSpPr>
          <p:cNvPr id="5" name="TextBox 4">
            <a:extLst>
              <a:ext uri="{FF2B5EF4-FFF2-40B4-BE49-F238E27FC236}">
                <a16:creationId xmlns:a16="http://schemas.microsoft.com/office/drawing/2014/main" id="{AEC9399C-4881-ED61-7EF6-7714D697F7C5}"/>
              </a:ext>
            </a:extLst>
          </p:cNvPr>
          <p:cNvSpPr txBox="1"/>
          <p:nvPr/>
        </p:nvSpPr>
        <p:spPr>
          <a:xfrm>
            <a:off x="9254440" y="3034693"/>
            <a:ext cx="2234857" cy="584775"/>
          </a:xfrm>
          <a:prstGeom prst="rect">
            <a:avLst/>
          </a:prstGeom>
          <a:noFill/>
        </p:spPr>
        <p:txBody>
          <a:bodyPr wrap="square">
            <a:spAutoFit/>
          </a:bodyPr>
          <a:lstStyle/>
          <a:p>
            <a:pPr lvl="0" algn="ctr"/>
            <a:r>
              <a:rPr lang="ar-KW" sz="3200" b="1" dirty="0">
                <a:solidFill>
                  <a:srgbClr val="0E79AC"/>
                </a:solidFill>
                <a:latin typeface="STV" pitchFamily="2" charset="-78"/>
                <a:cs typeface="STV" pitchFamily="2" charset="-78"/>
              </a:rPr>
              <a:t>المساءلة</a:t>
            </a:r>
            <a:r>
              <a:rPr lang="ar-KW" dirty="0">
                <a:cs typeface="STV" pitchFamily="2" charset="-78"/>
              </a:rPr>
              <a:t> </a:t>
            </a:r>
            <a:endParaRPr lang="en-US" dirty="0"/>
          </a:p>
        </p:txBody>
      </p:sp>
      <p:sp>
        <p:nvSpPr>
          <p:cNvPr id="6" name="TextBox 5">
            <a:extLst>
              <a:ext uri="{FF2B5EF4-FFF2-40B4-BE49-F238E27FC236}">
                <a16:creationId xmlns:a16="http://schemas.microsoft.com/office/drawing/2014/main" id="{F6C406EF-88D8-D0BB-636A-15A2A6179B84}"/>
              </a:ext>
            </a:extLst>
          </p:cNvPr>
          <p:cNvSpPr txBox="1"/>
          <p:nvPr/>
        </p:nvSpPr>
        <p:spPr>
          <a:xfrm>
            <a:off x="7621590" y="1736787"/>
            <a:ext cx="2234857" cy="584775"/>
          </a:xfrm>
          <a:prstGeom prst="rect">
            <a:avLst/>
          </a:prstGeom>
          <a:noFill/>
        </p:spPr>
        <p:txBody>
          <a:bodyPr wrap="square">
            <a:spAutoFit/>
          </a:bodyPr>
          <a:lstStyle/>
          <a:p>
            <a:pPr lvl="0"/>
            <a:r>
              <a:rPr lang="ar-KW" sz="3200" b="1" dirty="0">
                <a:solidFill>
                  <a:srgbClr val="0E79AC"/>
                </a:solidFill>
                <a:latin typeface="STV" pitchFamily="2" charset="-78"/>
                <a:cs typeface="STV" pitchFamily="2" charset="-78"/>
              </a:rPr>
              <a:t>الشفافية</a:t>
            </a:r>
            <a:endParaRPr lang="en-US" sz="3200" b="1" dirty="0">
              <a:solidFill>
                <a:srgbClr val="0E79AC"/>
              </a:solidFill>
              <a:latin typeface="STV" pitchFamily="2" charset="-78"/>
              <a:cs typeface="STV" pitchFamily="2" charset="-78"/>
            </a:endParaRPr>
          </a:p>
        </p:txBody>
      </p:sp>
      <p:sp>
        <p:nvSpPr>
          <p:cNvPr id="18" name="TextBox 17">
            <a:extLst>
              <a:ext uri="{FF2B5EF4-FFF2-40B4-BE49-F238E27FC236}">
                <a16:creationId xmlns:a16="http://schemas.microsoft.com/office/drawing/2014/main" id="{C78ED7AE-BD11-2469-9A28-BD5CAB0FDCBF}"/>
              </a:ext>
            </a:extLst>
          </p:cNvPr>
          <p:cNvSpPr txBox="1"/>
          <p:nvPr/>
        </p:nvSpPr>
        <p:spPr>
          <a:xfrm>
            <a:off x="3327259" y="4350803"/>
            <a:ext cx="2474450" cy="584775"/>
          </a:xfrm>
          <a:prstGeom prst="rect">
            <a:avLst/>
          </a:prstGeom>
          <a:noFill/>
        </p:spPr>
        <p:txBody>
          <a:bodyPr wrap="square">
            <a:spAutoFit/>
          </a:bodyPr>
          <a:lstStyle/>
          <a:p>
            <a:pPr lvl="0"/>
            <a:r>
              <a:rPr lang="ar-KW" sz="3200" b="1" dirty="0">
                <a:solidFill>
                  <a:srgbClr val="0E79AC"/>
                </a:solidFill>
                <a:latin typeface="STV" pitchFamily="2" charset="-78"/>
                <a:cs typeface="STV" pitchFamily="2" charset="-78"/>
              </a:rPr>
              <a:t>الاستدامة</a:t>
            </a:r>
            <a:endParaRPr lang="en-US" sz="3200" b="1" dirty="0">
              <a:solidFill>
                <a:srgbClr val="0E79AC"/>
              </a:solidFill>
              <a:latin typeface="STV" pitchFamily="2" charset="-78"/>
              <a:cs typeface="STV" pitchFamily="2" charset="-78"/>
            </a:endParaRPr>
          </a:p>
        </p:txBody>
      </p:sp>
      <p:sp>
        <p:nvSpPr>
          <p:cNvPr id="20" name="TextBox 19">
            <a:extLst>
              <a:ext uri="{FF2B5EF4-FFF2-40B4-BE49-F238E27FC236}">
                <a16:creationId xmlns:a16="http://schemas.microsoft.com/office/drawing/2014/main" id="{F2D2CED5-33F8-01F8-B917-A4515A4A5E9F}"/>
              </a:ext>
            </a:extLst>
          </p:cNvPr>
          <p:cNvSpPr txBox="1"/>
          <p:nvPr/>
        </p:nvSpPr>
        <p:spPr>
          <a:xfrm>
            <a:off x="2977115" y="1700406"/>
            <a:ext cx="2474450" cy="584775"/>
          </a:xfrm>
          <a:prstGeom prst="rect">
            <a:avLst/>
          </a:prstGeom>
          <a:noFill/>
        </p:spPr>
        <p:txBody>
          <a:bodyPr wrap="square">
            <a:spAutoFit/>
          </a:bodyPr>
          <a:lstStyle/>
          <a:p>
            <a:pPr lvl="0" algn="ctr"/>
            <a:r>
              <a:rPr lang="ar-KW" sz="3200" b="1" dirty="0">
                <a:solidFill>
                  <a:srgbClr val="0E79AC"/>
                </a:solidFill>
                <a:latin typeface="STV" pitchFamily="2" charset="-78"/>
                <a:cs typeface="STV" pitchFamily="2" charset="-78"/>
              </a:rPr>
              <a:t>المشاركة</a:t>
            </a:r>
            <a:endParaRPr lang="en-US" sz="3200" b="1" dirty="0">
              <a:solidFill>
                <a:srgbClr val="0E79AC"/>
              </a:solidFill>
              <a:latin typeface="STV" pitchFamily="2" charset="-78"/>
              <a:cs typeface="STV" pitchFamily="2" charset="-78"/>
            </a:endParaRPr>
          </a:p>
        </p:txBody>
      </p:sp>
      <p:sp>
        <p:nvSpPr>
          <p:cNvPr id="23" name="TextBox 22">
            <a:extLst>
              <a:ext uri="{FF2B5EF4-FFF2-40B4-BE49-F238E27FC236}">
                <a16:creationId xmlns:a16="http://schemas.microsoft.com/office/drawing/2014/main" id="{D615C54A-E020-8C1A-D2A3-6EB4B8ED1AC7}"/>
              </a:ext>
            </a:extLst>
          </p:cNvPr>
          <p:cNvSpPr txBox="1"/>
          <p:nvPr/>
        </p:nvSpPr>
        <p:spPr>
          <a:xfrm>
            <a:off x="1546070" y="2989360"/>
            <a:ext cx="1269680" cy="584775"/>
          </a:xfrm>
          <a:prstGeom prst="rect">
            <a:avLst/>
          </a:prstGeom>
          <a:noFill/>
        </p:spPr>
        <p:txBody>
          <a:bodyPr wrap="square">
            <a:spAutoFit/>
          </a:bodyPr>
          <a:lstStyle/>
          <a:p>
            <a:pPr lvl="0"/>
            <a:r>
              <a:rPr lang="ar-KW" sz="3200" b="1" dirty="0">
                <a:solidFill>
                  <a:srgbClr val="0E79AC"/>
                </a:solidFill>
                <a:latin typeface="STV" pitchFamily="2" charset="-78"/>
                <a:cs typeface="STV" pitchFamily="2" charset="-78"/>
              </a:rPr>
              <a:t>العدالة</a:t>
            </a:r>
            <a:endParaRPr lang="en-US" sz="3200" b="1" dirty="0">
              <a:solidFill>
                <a:srgbClr val="0E79AC"/>
              </a:solidFill>
              <a:latin typeface="STV" pitchFamily="2" charset="-78"/>
              <a:cs typeface="STV" pitchFamily="2" charset="-78"/>
            </a:endParaRPr>
          </a:p>
        </p:txBody>
      </p:sp>
    </p:spTree>
    <p:extLst>
      <p:ext uri="{BB962C8B-B14F-4D97-AF65-F5344CB8AC3E}">
        <p14:creationId xmlns:p14="http://schemas.microsoft.com/office/powerpoint/2010/main" val="32155131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982C37DA-6C73-44DF-FA85-A040AFC00904}"/>
              </a:ext>
            </a:extLst>
          </p:cNvPr>
          <p:cNvSpPr/>
          <p:nvPr/>
        </p:nvSpPr>
        <p:spPr>
          <a:xfrm>
            <a:off x="1203977" y="337746"/>
            <a:ext cx="9446094" cy="1800336"/>
          </a:xfrm>
          <a:prstGeom prst="roundRect">
            <a:avLst/>
          </a:prstGeom>
          <a:solidFill>
            <a:schemeClr val="bg1">
              <a:lumMod val="85000"/>
              <a:alpha val="483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5" name="Parallelogram 4">
            <a:extLst>
              <a:ext uri="{FF2B5EF4-FFF2-40B4-BE49-F238E27FC236}">
                <a16:creationId xmlns:a16="http://schemas.microsoft.com/office/drawing/2014/main" id="{F057EDC7-6A6A-EF9E-D583-14293ECE4088}"/>
              </a:ext>
            </a:extLst>
          </p:cNvPr>
          <p:cNvSpPr/>
          <p:nvPr/>
        </p:nvSpPr>
        <p:spPr>
          <a:xfrm>
            <a:off x="11480653" y="542622"/>
            <a:ext cx="367944" cy="515035"/>
          </a:xfrm>
          <a:prstGeom prst="parallelogram">
            <a:avLst>
              <a:gd name="adj" fmla="val 43860"/>
            </a:avLst>
          </a:prstGeom>
          <a:solidFill>
            <a:srgbClr val="EB1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22" name="Parallelogram 21">
            <a:extLst>
              <a:ext uri="{FF2B5EF4-FFF2-40B4-BE49-F238E27FC236}">
                <a16:creationId xmlns:a16="http://schemas.microsoft.com/office/drawing/2014/main" id="{6CC19F2F-E81B-8C11-26F4-F9206A866278}"/>
              </a:ext>
            </a:extLst>
          </p:cNvPr>
          <p:cNvSpPr/>
          <p:nvPr/>
        </p:nvSpPr>
        <p:spPr>
          <a:xfrm>
            <a:off x="10151390" y="467216"/>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7</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A32C3-AF54-C163-1E52-A3BD45E7605B}"/>
              </a:ext>
            </a:extLst>
          </p:cNvPr>
          <p:cNvSpPr txBox="1"/>
          <p:nvPr/>
        </p:nvSpPr>
        <p:spPr>
          <a:xfrm>
            <a:off x="10244206" y="521411"/>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الشفافية:</a:t>
            </a:r>
            <a:endParaRPr lang="en-CA" sz="2000" b="1" dirty="0">
              <a:solidFill>
                <a:schemeClr val="bg1"/>
              </a:solidFill>
              <a:latin typeface="STV" pitchFamily="2" charset="-78"/>
              <a:cs typeface="STV" pitchFamily="2" charset="-78"/>
            </a:endParaRPr>
          </a:p>
        </p:txBody>
      </p:sp>
      <p:sp>
        <p:nvSpPr>
          <p:cNvPr id="9" name="TextBox 8">
            <a:extLst>
              <a:ext uri="{FF2B5EF4-FFF2-40B4-BE49-F238E27FC236}">
                <a16:creationId xmlns:a16="http://schemas.microsoft.com/office/drawing/2014/main" id="{2B735AF6-F895-56E1-9562-BD70FD3D89E6}"/>
              </a:ext>
            </a:extLst>
          </p:cNvPr>
          <p:cNvSpPr txBox="1"/>
          <p:nvPr/>
        </p:nvSpPr>
        <p:spPr>
          <a:xfrm>
            <a:off x="1628747" y="419156"/>
            <a:ext cx="8338827" cy="1535036"/>
          </a:xfrm>
          <a:prstGeom prst="rect">
            <a:avLst/>
          </a:prstGeom>
          <a:noFill/>
        </p:spPr>
        <p:txBody>
          <a:bodyPr wrap="square">
            <a:spAutoFit/>
          </a:bodyPr>
          <a:lstStyle/>
          <a:p>
            <a:pPr marL="0" algn="r" defTabSz="914400" rtl="1" eaLnBrk="1" latinLnBrk="0" hangingPunct="1">
              <a:lnSpc>
                <a:spcPct val="125000"/>
              </a:lnSpc>
            </a:pPr>
            <a:r>
              <a:rPr lang="ar-SA" sz="2000" dirty="0">
                <a:solidFill>
                  <a:srgbClr val="0E79AC"/>
                </a:solidFill>
                <a:latin typeface="STV" pitchFamily="2" charset="-78"/>
                <a:cs typeface="STV" pitchFamily="2" charset="-78"/>
              </a:rPr>
              <a:t>ممكن تعريف الشفافية في انها الطريق في توفير جميع المعلومات الخاصة بدقة ووضوح وبشكل محدث من حيث التشريعات والاستراتيجية، والهيكل التنظيمي، والاجراءات الداخلية، والعمليات الإدارية والمالية، والقرارات والتعاميم المتعلقة بخدمات المنظومة العامة، ومواردها المالية، ومواردها البشرية، والنتائج، وحقوق وواجبات المواطنين المرتبطة بعملها.</a:t>
            </a:r>
          </a:p>
        </p:txBody>
      </p:sp>
      <p:sp>
        <p:nvSpPr>
          <p:cNvPr id="2" name="TextBox 1">
            <a:extLst>
              <a:ext uri="{FF2B5EF4-FFF2-40B4-BE49-F238E27FC236}">
                <a16:creationId xmlns:a16="http://schemas.microsoft.com/office/drawing/2014/main" id="{D20431D7-359F-9797-060B-ABB110B42ED8}"/>
              </a:ext>
            </a:extLst>
          </p:cNvPr>
          <p:cNvSpPr txBox="1"/>
          <p:nvPr/>
        </p:nvSpPr>
        <p:spPr>
          <a:xfrm>
            <a:off x="1100860" y="3012882"/>
            <a:ext cx="9990280" cy="3607719"/>
          </a:xfrm>
          <a:prstGeom prst="rect">
            <a:avLst/>
          </a:prstGeom>
          <a:noFill/>
        </p:spPr>
        <p:txBody>
          <a:bodyPr wrap="square">
            <a:spAutoFit/>
          </a:bodyPr>
          <a:lstStyle/>
          <a:p>
            <a:pPr algn="justLow" rtl="1">
              <a:lnSpc>
                <a:spcPct val="125000"/>
              </a:lnSpc>
            </a:pPr>
            <a:r>
              <a:rPr lang="ar-SA" sz="1700" dirty="0">
                <a:solidFill>
                  <a:srgbClr val="0E79AC"/>
                </a:solidFill>
                <a:latin typeface="STV" pitchFamily="2" charset="-78"/>
                <a:cs typeface="STV" pitchFamily="2" charset="-78"/>
              </a:rPr>
              <a:t>-تلتزم الهيئة بقانون ضمان حق الحصول على المعلومات والتشريعات الذي يكفل حق الوصول إلى المعلومات من قبل كافة أصحاب العلاقة، وذلك من خلال العمل على تصنيف البيانات والوثائق، ووضع الية وسياسة واضحة وميسرة تضمن تقديم المعلومات عند الطلب مع الحفاظ على سرية البيانات التي تستدعي هذا وذلك من خلال لجنة حق الاطلاع والتي تم انشاءها بموجب قرار رقم 246-2022 المؤرخ في</a:t>
            </a:r>
            <a:r>
              <a:rPr lang="en-CA" sz="1700" dirty="0">
                <a:solidFill>
                  <a:srgbClr val="0E79AC"/>
                </a:solidFill>
                <a:latin typeface="STV" pitchFamily="2" charset="-78"/>
                <a:cs typeface="STV" pitchFamily="2" charset="-78"/>
              </a:rPr>
              <a:t>  </a:t>
            </a:r>
            <a:r>
              <a:rPr lang="ar-SA" sz="1700" dirty="0">
                <a:solidFill>
                  <a:srgbClr val="0E79AC"/>
                </a:solidFill>
                <a:latin typeface="STV" pitchFamily="2" charset="-78"/>
                <a:cs typeface="STV" pitchFamily="2" charset="-78"/>
              </a:rPr>
              <a:t> 5-6-2022.</a:t>
            </a:r>
            <a:endParaRPr lang="en-CA" sz="1700" dirty="0">
              <a:solidFill>
                <a:srgbClr val="0E79AC"/>
              </a:solidFill>
              <a:latin typeface="STV" pitchFamily="2" charset="-78"/>
              <a:cs typeface="STV" pitchFamily="2" charset="-78"/>
            </a:endParaRPr>
          </a:p>
          <a:p>
            <a:pPr algn="justLow" rtl="1">
              <a:lnSpc>
                <a:spcPct val="125000"/>
              </a:lnSpc>
            </a:pPr>
            <a:endParaRPr lang="ar-SA" sz="1700" dirty="0">
              <a:solidFill>
                <a:srgbClr val="0E79AC"/>
              </a:solidFill>
              <a:latin typeface="STV" pitchFamily="2" charset="-78"/>
              <a:cs typeface="STV" pitchFamily="2" charset="-78"/>
            </a:endParaRPr>
          </a:p>
          <a:p>
            <a:pPr marL="0" algn="justLow" defTabSz="914400" rtl="1" eaLnBrk="1" latinLnBrk="0" hangingPunct="1">
              <a:lnSpc>
                <a:spcPct val="125000"/>
              </a:lnSpc>
            </a:pPr>
            <a:r>
              <a:rPr lang="ar-SA" sz="1700" b="1" dirty="0">
                <a:solidFill>
                  <a:srgbClr val="EB1E5C"/>
                </a:solidFill>
                <a:latin typeface="STV" pitchFamily="2" charset="-78"/>
                <a:cs typeface="STV" pitchFamily="2" charset="-78"/>
              </a:rPr>
              <a:t>-تنشر الهيئة المعلومات والوثائق العادية المسموح نشرها للعموم على المواقع الإلكتروني للهيئة، محدثة وكاملة وواضحة وتتضمن ما يلي:</a:t>
            </a:r>
          </a:p>
          <a:p>
            <a:pPr marL="285750" indent="-285750" algn="justLow" defTabSz="914400" rtl="1" eaLnBrk="1" latinLnBrk="0" hangingPunct="1">
              <a:lnSpc>
                <a:spcPct val="125000"/>
              </a:lnSpc>
              <a:buFont typeface="Arial" panose="020B0604020202020204" pitchFamily="34" charset="0"/>
              <a:buChar char="•"/>
            </a:pPr>
            <a:r>
              <a:rPr lang="ar-SA" sz="1700" dirty="0">
                <a:solidFill>
                  <a:srgbClr val="0E79AC"/>
                </a:solidFill>
                <a:latin typeface="STV" pitchFamily="2" charset="-78"/>
                <a:cs typeface="STV" pitchFamily="2" charset="-78"/>
              </a:rPr>
              <a:t>كافة التشريعات الأساسية) القوانين، الأنظمة، التعليمات والقرارات (الخاصة بها.</a:t>
            </a:r>
          </a:p>
          <a:p>
            <a:pPr marL="285750" indent="-285750" algn="justLow" defTabSz="914400" rtl="1" eaLnBrk="1" latinLnBrk="0" hangingPunct="1">
              <a:lnSpc>
                <a:spcPct val="125000"/>
              </a:lnSpc>
              <a:buFont typeface="Arial" panose="020B0604020202020204" pitchFamily="34" charset="0"/>
              <a:buChar char="•"/>
            </a:pPr>
            <a:r>
              <a:rPr lang="ar-SA" sz="1700" dirty="0">
                <a:solidFill>
                  <a:srgbClr val="0E79AC"/>
                </a:solidFill>
                <a:latin typeface="STV" pitchFamily="2" charset="-78"/>
                <a:cs typeface="STV" pitchFamily="2" charset="-78"/>
              </a:rPr>
              <a:t>كافة التعاميم المرتبطة بالعمل.</a:t>
            </a:r>
          </a:p>
          <a:p>
            <a:pPr marL="285750" indent="-285750" algn="justLow" defTabSz="914400" rtl="1" eaLnBrk="1" latinLnBrk="0" hangingPunct="1">
              <a:lnSpc>
                <a:spcPct val="125000"/>
              </a:lnSpc>
              <a:buFont typeface="Arial" panose="020B0604020202020204" pitchFamily="34" charset="0"/>
              <a:buChar char="•"/>
            </a:pPr>
            <a:r>
              <a:rPr lang="ar-SA" sz="1700" dirty="0">
                <a:solidFill>
                  <a:srgbClr val="0E79AC"/>
                </a:solidFill>
                <a:latin typeface="STV" pitchFamily="2" charset="-78"/>
                <a:cs typeface="STV" pitchFamily="2" charset="-78"/>
              </a:rPr>
              <a:t>حقوق وواجبات الموظفين وذلك من خلال تعميم دليل الموظف على كافة الموظفين عبر التراسل الالكتروني.</a:t>
            </a:r>
          </a:p>
          <a:p>
            <a:pPr marL="285750" indent="-285750" algn="justLow" defTabSz="914400" rtl="1" eaLnBrk="1" latinLnBrk="0" hangingPunct="1">
              <a:lnSpc>
                <a:spcPct val="125000"/>
              </a:lnSpc>
              <a:buFont typeface="Arial" panose="020B0604020202020204" pitchFamily="34" charset="0"/>
              <a:buChar char="•"/>
            </a:pPr>
            <a:r>
              <a:rPr lang="ar-SA" sz="1700" dirty="0">
                <a:solidFill>
                  <a:srgbClr val="0E79AC"/>
                </a:solidFill>
                <a:latin typeface="STV" pitchFamily="2" charset="-78"/>
                <a:cs typeface="STV" pitchFamily="2" charset="-78"/>
              </a:rPr>
              <a:t>أسماء المسئولين والقيادين والية التواصل معهم واضحة ومنشورة عبر الموقع الالكتروني للهيئة.</a:t>
            </a:r>
          </a:p>
          <a:p>
            <a:pPr marL="285750" indent="-285750" algn="justLow" defTabSz="914400" rtl="1" eaLnBrk="1" latinLnBrk="0" hangingPunct="1">
              <a:lnSpc>
                <a:spcPct val="125000"/>
              </a:lnSpc>
              <a:buFont typeface="Arial" panose="020B0604020202020204" pitchFamily="34" charset="0"/>
              <a:buChar char="•"/>
            </a:pPr>
            <a:r>
              <a:rPr lang="ar-SA" sz="1700" dirty="0">
                <a:solidFill>
                  <a:srgbClr val="0E79AC"/>
                </a:solidFill>
                <a:latin typeface="STV" pitchFamily="2" charset="-78"/>
                <a:cs typeface="STV" pitchFamily="2" charset="-78"/>
              </a:rPr>
              <a:t>الخدمات الخاصة بالجمهور متاحة مع توقيت الحصول على كل خدمة واليتها.</a:t>
            </a:r>
          </a:p>
        </p:txBody>
      </p:sp>
      <p:sp>
        <p:nvSpPr>
          <p:cNvPr id="6" name="Parallelogram 5">
            <a:extLst>
              <a:ext uri="{FF2B5EF4-FFF2-40B4-BE49-F238E27FC236}">
                <a16:creationId xmlns:a16="http://schemas.microsoft.com/office/drawing/2014/main" id="{BA48365E-5976-23C8-628E-A36B0ABF2981}"/>
              </a:ext>
            </a:extLst>
          </p:cNvPr>
          <p:cNvSpPr/>
          <p:nvPr/>
        </p:nvSpPr>
        <p:spPr>
          <a:xfrm>
            <a:off x="5397288" y="2317965"/>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5555785" y="2372160"/>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ما تم رصده </a:t>
            </a:r>
          </a:p>
        </p:txBody>
      </p:sp>
    </p:spTree>
    <p:extLst>
      <p:ext uri="{BB962C8B-B14F-4D97-AF65-F5344CB8AC3E}">
        <p14:creationId xmlns:p14="http://schemas.microsoft.com/office/powerpoint/2010/main" val="180504414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C85051B6-A3FD-EC46-BBB6-D043A0417A6C}"/>
              </a:ext>
            </a:extLst>
          </p:cNvPr>
          <p:cNvSpPr/>
          <p:nvPr/>
        </p:nvSpPr>
        <p:spPr>
          <a:xfrm>
            <a:off x="1203977" y="512557"/>
            <a:ext cx="9446094" cy="1531395"/>
          </a:xfrm>
          <a:prstGeom prst="roundRect">
            <a:avLst/>
          </a:prstGeom>
          <a:solidFill>
            <a:schemeClr val="bg1">
              <a:lumMod val="85000"/>
              <a:alpha val="483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5" name="Parallelogram 4">
            <a:extLst>
              <a:ext uri="{FF2B5EF4-FFF2-40B4-BE49-F238E27FC236}">
                <a16:creationId xmlns:a16="http://schemas.microsoft.com/office/drawing/2014/main" id="{F057EDC7-6A6A-EF9E-D583-14293ECE4088}"/>
              </a:ext>
            </a:extLst>
          </p:cNvPr>
          <p:cNvSpPr/>
          <p:nvPr/>
        </p:nvSpPr>
        <p:spPr>
          <a:xfrm>
            <a:off x="11480653" y="717433"/>
            <a:ext cx="367944" cy="515035"/>
          </a:xfrm>
          <a:prstGeom prst="parallelogram">
            <a:avLst>
              <a:gd name="adj" fmla="val 43860"/>
            </a:avLst>
          </a:prstGeom>
          <a:solidFill>
            <a:srgbClr val="F5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22" name="Parallelogram 21">
            <a:extLst>
              <a:ext uri="{FF2B5EF4-FFF2-40B4-BE49-F238E27FC236}">
                <a16:creationId xmlns:a16="http://schemas.microsoft.com/office/drawing/2014/main" id="{6CC19F2F-E81B-8C11-26F4-F9206A866278}"/>
              </a:ext>
            </a:extLst>
          </p:cNvPr>
          <p:cNvSpPr/>
          <p:nvPr/>
        </p:nvSpPr>
        <p:spPr>
          <a:xfrm>
            <a:off x="10151390" y="642027"/>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8</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A32C3-AF54-C163-1E52-A3BD45E7605B}"/>
              </a:ext>
            </a:extLst>
          </p:cNvPr>
          <p:cNvSpPr txBox="1"/>
          <p:nvPr/>
        </p:nvSpPr>
        <p:spPr>
          <a:xfrm>
            <a:off x="10244206" y="696222"/>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المساءلة</a:t>
            </a:r>
            <a:r>
              <a:rPr lang="en-CA" sz="2000" b="1" dirty="0">
                <a:solidFill>
                  <a:schemeClr val="bg1"/>
                </a:solidFill>
                <a:latin typeface="STV" pitchFamily="2" charset="-78"/>
                <a:cs typeface="STV" pitchFamily="2" charset="-78"/>
              </a:rPr>
              <a:t>:</a:t>
            </a:r>
          </a:p>
        </p:txBody>
      </p:sp>
      <p:sp>
        <p:nvSpPr>
          <p:cNvPr id="9" name="TextBox 8">
            <a:extLst>
              <a:ext uri="{FF2B5EF4-FFF2-40B4-BE49-F238E27FC236}">
                <a16:creationId xmlns:a16="http://schemas.microsoft.com/office/drawing/2014/main" id="{2B735AF6-F895-56E1-9562-BD70FD3D89E6}"/>
              </a:ext>
            </a:extLst>
          </p:cNvPr>
          <p:cNvSpPr txBox="1"/>
          <p:nvPr/>
        </p:nvSpPr>
        <p:spPr>
          <a:xfrm>
            <a:off x="1508270" y="642027"/>
            <a:ext cx="8338827" cy="1205843"/>
          </a:xfrm>
          <a:prstGeom prst="rect">
            <a:avLst/>
          </a:prstGeom>
          <a:noFill/>
        </p:spPr>
        <p:txBody>
          <a:bodyPr wrap="square">
            <a:spAutoFit/>
          </a:bodyPr>
          <a:lstStyle/>
          <a:p>
            <a:pPr algn="r" rtl="1">
              <a:lnSpc>
                <a:spcPct val="125000"/>
              </a:lnSpc>
              <a:spcAft>
                <a:spcPts val="800"/>
              </a:spcAft>
            </a:pPr>
            <a:r>
              <a:rPr lang="ar-SA" sz="2000" dirty="0">
                <a:solidFill>
                  <a:srgbClr val="0E79AC"/>
                </a:solidFill>
                <a:effectLst/>
                <a:latin typeface="Calibri" panose="020F0502020204030204" pitchFamily="34" charset="0"/>
                <a:ea typeface="Calibri" panose="020F0502020204030204" pitchFamily="34" charset="0"/>
                <a:cs typeface="STV" pitchFamily="2" charset="-78"/>
              </a:rPr>
              <a:t>وهي ان يخضع كافة المعاملين في المنظومة من تنفيذين واشرافيين وقيادين للمساءلة عن أفعالهم وقرارتهم، وكذلك وضع الاجراءات التي تكفل القيام بعمليات المساءلة والمحاسبة واتخاذ الاليات اللازمة عن الأفعال المخالفة للتشريعات التي تنظم السلوك الوظيفي</a:t>
            </a:r>
            <a:r>
              <a:rPr lang="en-US" sz="2000" dirty="0">
                <a:solidFill>
                  <a:srgbClr val="0E79AC"/>
                </a:solidFill>
                <a:effectLst/>
                <a:latin typeface="STV" pitchFamily="2" charset="-78"/>
                <a:ea typeface="Calibri" panose="020F0502020204030204" pitchFamily="34" charset="0"/>
                <a:cs typeface="STV" pitchFamily="2" charset="-78"/>
              </a:rPr>
              <a:t>. </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2" name="TextBox 1">
            <a:extLst>
              <a:ext uri="{FF2B5EF4-FFF2-40B4-BE49-F238E27FC236}">
                <a16:creationId xmlns:a16="http://schemas.microsoft.com/office/drawing/2014/main" id="{D20431D7-359F-9797-060B-ABB110B42ED8}"/>
              </a:ext>
            </a:extLst>
          </p:cNvPr>
          <p:cNvSpPr txBox="1"/>
          <p:nvPr/>
        </p:nvSpPr>
        <p:spPr>
          <a:xfrm>
            <a:off x="994274" y="3307170"/>
            <a:ext cx="10761507" cy="3029419"/>
          </a:xfrm>
          <a:prstGeom prst="rect">
            <a:avLst/>
          </a:prstGeom>
          <a:noFill/>
        </p:spPr>
        <p:txBody>
          <a:bodyPr wrap="square">
            <a:spAutoFit/>
          </a:bodyPr>
          <a:lstStyle/>
          <a:p>
            <a:pPr marL="342900" lvl="0" indent="-342900" algn="just"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تمت مراجعة الهيكل التنظيمي وتحليل مدى التزامه بمتطلبات مبدأ المساءلة وذلك لغرض التحسين والتطوير.</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r"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مسؤوليات كافة الموظفين مذكورة بطريقة واضحة ومفصلة من خلال الوصف الوظيفي والاختصاصات الوظيفية لكل وحدة تنظيمية بحيث تمكن المسؤول بالقيام بسهوله بعملية التقييم والمساءلة لأداء وسلوكيات الموظفين ضمن مختلف المستويات الإدارية بشكل متكامل ودوري من خلال أداة تقييم الأداء السنوية</a:t>
            </a:r>
            <a:r>
              <a:rPr lang="en-US" sz="2000" dirty="0">
                <a:solidFill>
                  <a:srgbClr val="0E79AC"/>
                </a:solidFill>
                <a:effectLst/>
                <a:latin typeface="STV" pitchFamily="2" charset="-78"/>
                <a:ea typeface="Calibri" panose="020F0502020204030204" pitchFamily="34" charset="0"/>
                <a:cs typeface="STV" pitchFamily="2" charset="-78"/>
              </a:rPr>
              <a:t>.</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r" rtl="1">
              <a:lnSpc>
                <a:spcPct val="107000"/>
              </a:lnSpc>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تعمل الهيئة على استحداث منظومة لنظام تلقي الشكاوى حيث تتم الآلية في الوقت الحالي من خلال المقابلات المباشرة مع القيادين او عن طريق تعبئة نموذج خاص بالشكاوى يرسل الى عنوان بريد الكتروني محدد.</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a:p>
            <a:pPr marL="342900" lvl="0" indent="-342900" algn="r" rtl="1">
              <a:lnSpc>
                <a:spcPct val="107000"/>
              </a:lnSpc>
              <a:spcAft>
                <a:spcPts val="800"/>
              </a:spcAft>
              <a:buFont typeface="Symbol" pitchFamily="2" charset="2"/>
              <a:buChar char=""/>
            </a:pPr>
            <a:r>
              <a:rPr lang="ar-SA" sz="2000" dirty="0">
                <a:solidFill>
                  <a:srgbClr val="0E79AC"/>
                </a:solidFill>
                <a:effectLst/>
                <a:latin typeface="Calibri" panose="020F0502020204030204" pitchFamily="34" charset="0"/>
                <a:ea typeface="Calibri" panose="020F0502020204030204" pitchFamily="34" charset="0"/>
                <a:cs typeface="STV" pitchFamily="2" charset="-78"/>
              </a:rPr>
              <a:t>تتعاون الهيئة بتسهيل إجراءات التدقيق الخارجي من قبل جهات الرقابة الخارجية ذات العلاقة مثل ديوان الخدمة المدنية وديوان المحاسبة وجهاز المراقبين الماليين وتستجيب لطلباتها وتوصياتها بشكل كامل وفي الوقت المحدد وتصدر التقارير اللازمة</a:t>
            </a:r>
            <a:r>
              <a:rPr lang="en-US" sz="2000" dirty="0">
                <a:solidFill>
                  <a:srgbClr val="0E79AC"/>
                </a:solidFill>
                <a:effectLst/>
                <a:latin typeface="STV" pitchFamily="2" charset="-78"/>
                <a:ea typeface="Calibri" panose="020F0502020204030204" pitchFamily="34" charset="0"/>
                <a:cs typeface="STV" pitchFamily="2" charset="-78"/>
              </a:rPr>
              <a:t>.</a:t>
            </a:r>
            <a:endParaRPr lang="en-CA" sz="20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19" name="Parallelogram 18">
            <a:extLst>
              <a:ext uri="{FF2B5EF4-FFF2-40B4-BE49-F238E27FC236}">
                <a16:creationId xmlns:a16="http://schemas.microsoft.com/office/drawing/2014/main" id="{CB4B8145-A125-542E-B7F6-11EFF7174656}"/>
              </a:ext>
            </a:extLst>
          </p:cNvPr>
          <p:cNvSpPr/>
          <p:nvPr/>
        </p:nvSpPr>
        <p:spPr>
          <a:xfrm>
            <a:off x="5397288" y="2492776"/>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20" name="TextBox 19">
            <a:extLst>
              <a:ext uri="{FF2B5EF4-FFF2-40B4-BE49-F238E27FC236}">
                <a16:creationId xmlns:a16="http://schemas.microsoft.com/office/drawing/2014/main" id="{90138E92-CAA5-44D5-B6CA-BA9CEDC35FD2}"/>
              </a:ext>
            </a:extLst>
          </p:cNvPr>
          <p:cNvSpPr txBox="1"/>
          <p:nvPr/>
        </p:nvSpPr>
        <p:spPr>
          <a:xfrm>
            <a:off x="5555785" y="2546971"/>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ما تم رصده </a:t>
            </a:r>
          </a:p>
        </p:txBody>
      </p:sp>
    </p:spTree>
    <p:extLst>
      <p:ext uri="{BB962C8B-B14F-4D97-AF65-F5344CB8AC3E}">
        <p14:creationId xmlns:p14="http://schemas.microsoft.com/office/powerpoint/2010/main" val="412798565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DC8552F2-3BF3-B00D-67C4-79BA29B422D7}"/>
              </a:ext>
            </a:extLst>
          </p:cNvPr>
          <p:cNvSpPr/>
          <p:nvPr/>
        </p:nvSpPr>
        <p:spPr>
          <a:xfrm>
            <a:off x="1203977" y="512557"/>
            <a:ext cx="9446094" cy="1531395"/>
          </a:xfrm>
          <a:prstGeom prst="roundRect">
            <a:avLst/>
          </a:prstGeom>
          <a:solidFill>
            <a:schemeClr val="bg1">
              <a:lumMod val="85000"/>
              <a:alpha val="483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cs typeface="STV" pitchFamily="2" charset="-78"/>
            </a:endParaRPr>
          </a:p>
        </p:txBody>
      </p:sp>
      <p:sp>
        <p:nvSpPr>
          <p:cNvPr id="5" name="Parallelogram 4">
            <a:extLst>
              <a:ext uri="{FF2B5EF4-FFF2-40B4-BE49-F238E27FC236}">
                <a16:creationId xmlns:a16="http://schemas.microsoft.com/office/drawing/2014/main" id="{F057EDC7-6A6A-EF9E-D583-14293ECE4088}"/>
              </a:ext>
            </a:extLst>
          </p:cNvPr>
          <p:cNvSpPr/>
          <p:nvPr/>
        </p:nvSpPr>
        <p:spPr>
          <a:xfrm>
            <a:off x="11480653" y="926497"/>
            <a:ext cx="367944" cy="515035"/>
          </a:xfrm>
          <a:prstGeom prst="parallelogram">
            <a:avLst>
              <a:gd name="adj" fmla="val 43860"/>
            </a:avLst>
          </a:prstGeom>
          <a:solidFill>
            <a:srgbClr val="04B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22" name="Parallelogram 21">
            <a:extLst>
              <a:ext uri="{FF2B5EF4-FFF2-40B4-BE49-F238E27FC236}">
                <a16:creationId xmlns:a16="http://schemas.microsoft.com/office/drawing/2014/main" id="{6CC19F2F-E81B-8C11-26F4-F9206A866278}"/>
              </a:ext>
            </a:extLst>
          </p:cNvPr>
          <p:cNvSpPr/>
          <p:nvPr/>
        </p:nvSpPr>
        <p:spPr>
          <a:xfrm>
            <a:off x="10151390" y="851091"/>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6" name="Parallelogram 15">
            <a:extLst>
              <a:ext uri="{FF2B5EF4-FFF2-40B4-BE49-F238E27FC236}">
                <a16:creationId xmlns:a16="http://schemas.microsoft.com/office/drawing/2014/main" id="{C100C9BD-4AB8-3BA6-44DD-1586C3C4FB24}"/>
              </a:ext>
            </a:extLst>
          </p:cNvPr>
          <p:cNvSpPr/>
          <p:nvPr/>
        </p:nvSpPr>
        <p:spPr>
          <a:xfrm>
            <a:off x="172201" y="-87699"/>
            <a:ext cx="687851" cy="802888"/>
          </a:xfrm>
          <a:prstGeom prst="parallelogram">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15" name="Parallelogram 14">
            <a:extLst>
              <a:ext uri="{FF2B5EF4-FFF2-40B4-BE49-F238E27FC236}">
                <a16:creationId xmlns:a16="http://schemas.microsoft.com/office/drawing/2014/main" id="{B9215BFD-331E-8253-B7CC-102A31F89556}"/>
              </a:ext>
            </a:extLst>
          </p:cNvPr>
          <p:cNvSpPr/>
          <p:nvPr/>
        </p:nvSpPr>
        <p:spPr>
          <a:xfrm>
            <a:off x="516126" y="-389578"/>
            <a:ext cx="687851" cy="802888"/>
          </a:xfrm>
          <a:prstGeom prst="parallelogram">
            <a:avLst/>
          </a:prstGeom>
          <a:noFill/>
          <a:ln>
            <a:solidFill>
              <a:srgbClr val="0E79AC">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dirty="0">
              <a:cs typeface="STV" pitchFamily="2" charset="-78"/>
            </a:endParaRPr>
          </a:p>
        </p:txBody>
      </p:sp>
      <p:sp>
        <p:nvSpPr>
          <p:cNvPr id="13" name="Parallelogram 12">
            <a:extLst>
              <a:ext uri="{FF2B5EF4-FFF2-40B4-BE49-F238E27FC236}">
                <a16:creationId xmlns:a16="http://schemas.microsoft.com/office/drawing/2014/main" id="{287547F4-6F6C-3A73-F35C-964DB900D807}"/>
              </a:ext>
            </a:extLst>
          </p:cNvPr>
          <p:cNvSpPr/>
          <p:nvPr/>
        </p:nvSpPr>
        <p:spPr>
          <a:xfrm>
            <a:off x="3527" y="6356195"/>
            <a:ext cx="687851" cy="802888"/>
          </a:xfrm>
          <a:prstGeom prst="parallelogram">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31" name="Slide Number Placeholder 30">
            <a:extLst>
              <a:ext uri="{FF2B5EF4-FFF2-40B4-BE49-F238E27FC236}">
                <a16:creationId xmlns:a16="http://schemas.microsoft.com/office/drawing/2014/main" id="{0D996BAC-B682-6572-D82A-CC23ABCB4C96}"/>
              </a:ext>
            </a:extLst>
          </p:cNvPr>
          <p:cNvSpPr>
            <a:spLocks noGrp="1"/>
          </p:cNvSpPr>
          <p:nvPr>
            <p:ph type="sldNum" sz="quarter" idx="12"/>
          </p:nvPr>
        </p:nvSpPr>
        <p:spPr>
          <a:xfrm>
            <a:off x="75820" y="6496744"/>
            <a:ext cx="605807" cy="365125"/>
          </a:xfrm>
        </p:spPr>
        <p:txBody>
          <a:bodyPr/>
          <a:lstStyle/>
          <a:p>
            <a:pPr algn="ctr"/>
            <a:fld id="{3B935D53-E83E-8E41-9FF2-15418CF7A633}" type="slidenum">
              <a:rPr lang="ar-SA" sz="1800" b="1" smtClean="0">
                <a:solidFill>
                  <a:schemeClr val="bg1"/>
                </a:solidFill>
                <a:latin typeface="STV" pitchFamily="2" charset="-78"/>
                <a:cs typeface="STV" pitchFamily="2" charset="-78"/>
              </a:rPr>
              <a:pPr algn="ctr"/>
              <a:t>9</a:t>
            </a:fld>
            <a:endParaRPr lang="ar-SA" sz="1800" b="1" dirty="0">
              <a:solidFill>
                <a:schemeClr val="bg1"/>
              </a:solidFill>
              <a:latin typeface="STV" pitchFamily="2" charset="-78"/>
              <a:cs typeface="STV" pitchFamily="2" charset="-78"/>
            </a:endParaRPr>
          </a:p>
        </p:txBody>
      </p:sp>
      <p:sp>
        <p:nvSpPr>
          <p:cNvPr id="8" name="TextBox 7">
            <a:extLst>
              <a:ext uri="{FF2B5EF4-FFF2-40B4-BE49-F238E27FC236}">
                <a16:creationId xmlns:a16="http://schemas.microsoft.com/office/drawing/2014/main" id="{7C77D3AA-560C-98AD-FA87-D5A6B410C9DA}"/>
              </a:ext>
            </a:extLst>
          </p:cNvPr>
          <p:cNvSpPr txBox="1"/>
          <p:nvPr/>
        </p:nvSpPr>
        <p:spPr>
          <a:xfrm>
            <a:off x="-126216" y="267901"/>
            <a:ext cx="962561" cy="461665"/>
          </a:xfrm>
          <a:prstGeom prst="rect">
            <a:avLst/>
          </a:prstGeom>
          <a:noFill/>
        </p:spPr>
        <p:txBody>
          <a:bodyPr wrap="square">
            <a:spAutoFit/>
          </a:bodyPr>
          <a:lstStyle/>
          <a:p>
            <a:pPr marL="0" algn="r" defTabSz="914400" rtl="1" eaLnBrk="1" latinLnBrk="0" hangingPunct="1"/>
            <a:r>
              <a:rPr lang="ar-SA" sz="1200" b="1" dirty="0">
                <a:solidFill>
                  <a:srgbClr val="0E79AC"/>
                </a:solidFill>
                <a:latin typeface="STV" pitchFamily="2" charset="-78"/>
                <a:cs typeface="STV" pitchFamily="2" charset="-78"/>
              </a:rPr>
              <a:t>الحوكمة المؤسسية</a:t>
            </a:r>
            <a:endParaRPr lang="ar-SA" sz="1200" dirty="0">
              <a:solidFill>
                <a:srgbClr val="0E79AC"/>
              </a:solidFill>
              <a:cs typeface="STV" pitchFamily="2" charset="-78"/>
            </a:endParaRPr>
          </a:p>
        </p:txBody>
      </p:sp>
      <p:cxnSp>
        <p:nvCxnSpPr>
          <p:cNvPr id="10" name="Straight Connector 9">
            <a:extLst>
              <a:ext uri="{FF2B5EF4-FFF2-40B4-BE49-F238E27FC236}">
                <a16:creationId xmlns:a16="http://schemas.microsoft.com/office/drawing/2014/main" id="{C2B84F83-509F-704C-FBB0-C9E9B442FE7C}"/>
              </a:ext>
            </a:extLst>
          </p:cNvPr>
          <p:cNvCxnSpPr>
            <a:cxnSpLocks/>
          </p:cNvCxnSpPr>
          <p:nvPr/>
        </p:nvCxnSpPr>
        <p:spPr>
          <a:xfrm>
            <a:off x="436218" y="796474"/>
            <a:ext cx="0" cy="5358998"/>
          </a:xfrm>
          <a:prstGeom prst="line">
            <a:avLst/>
          </a:prstGeom>
          <a:ln w="19050">
            <a:solidFill>
              <a:srgbClr val="0E79A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A32C3-AF54-C163-1E52-A3BD45E7605B}"/>
              </a:ext>
            </a:extLst>
          </p:cNvPr>
          <p:cNvSpPr txBox="1"/>
          <p:nvPr/>
        </p:nvSpPr>
        <p:spPr>
          <a:xfrm>
            <a:off x="10244206" y="905286"/>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النزاهة:</a:t>
            </a:r>
          </a:p>
        </p:txBody>
      </p:sp>
      <p:sp>
        <p:nvSpPr>
          <p:cNvPr id="9" name="TextBox 8">
            <a:extLst>
              <a:ext uri="{FF2B5EF4-FFF2-40B4-BE49-F238E27FC236}">
                <a16:creationId xmlns:a16="http://schemas.microsoft.com/office/drawing/2014/main" id="{2B735AF6-F895-56E1-9562-BD70FD3D89E6}"/>
              </a:ext>
            </a:extLst>
          </p:cNvPr>
          <p:cNvSpPr txBox="1"/>
          <p:nvPr/>
        </p:nvSpPr>
        <p:spPr>
          <a:xfrm>
            <a:off x="1521500" y="820473"/>
            <a:ext cx="8338827" cy="787395"/>
          </a:xfrm>
          <a:prstGeom prst="rect">
            <a:avLst/>
          </a:prstGeom>
          <a:noFill/>
        </p:spPr>
        <p:txBody>
          <a:bodyPr wrap="square">
            <a:spAutoFit/>
          </a:bodyPr>
          <a:lstStyle/>
          <a:p>
            <a:pPr algn="r" rtl="1">
              <a:lnSpc>
                <a:spcPct val="107000"/>
              </a:lnSpc>
              <a:spcAft>
                <a:spcPts val="800"/>
              </a:spcAft>
            </a:pPr>
            <a:r>
              <a:rPr lang="ar-SA" sz="2200" dirty="0">
                <a:solidFill>
                  <a:srgbClr val="0E79AC"/>
                </a:solidFill>
                <a:effectLst/>
                <a:latin typeface="Calibri" panose="020F0502020204030204" pitchFamily="34" charset="0"/>
                <a:ea typeface="Calibri" panose="020F0502020204030204" pitchFamily="34" charset="0"/>
                <a:cs typeface="STV" pitchFamily="2" charset="-78"/>
              </a:rPr>
              <a:t>ممكن تعريفها بانها مجموعة القيم والمبادئ التي تتوجب أن يتحلى بها صناع القرارات والتي تتطلب وجود أسس أخلاقية تعمل كآليات يلتزم بها العاملين جميعا في أداء أعمالهم.</a:t>
            </a:r>
            <a:endParaRPr lang="en-CA" sz="2200" dirty="0">
              <a:solidFill>
                <a:srgbClr val="0E79AC"/>
              </a:solidFill>
              <a:effectLst/>
              <a:latin typeface="Calibri" panose="020F0502020204030204" pitchFamily="34" charset="0"/>
              <a:ea typeface="Calibri" panose="020F0502020204030204" pitchFamily="34" charset="0"/>
              <a:cs typeface="STV" pitchFamily="2" charset="-78"/>
            </a:endParaRPr>
          </a:p>
        </p:txBody>
      </p:sp>
      <p:sp>
        <p:nvSpPr>
          <p:cNvPr id="2" name="TextBox 1">
            <a:extLst>
              <a:ext uri="{FF2B5EF4-FFF2-40B4-BE49-F238E27FC236}">
                <a16:creationId xmlns:a16="http://schemas.microsoft.com/office/drawing/2014/main" id="{D20431D7-359F-9797-060B-ABB110B42ED8}"/>
              </a:ext>
            </a:extLst>
          </p:cNvPr>
          <p:cNvSpPr txBox="1"/>
          <p:nvPr/>
        </p:nvSpPr>
        <p:spPr>
          <a:xfrm>
            <a:off x="880199" y="3312234"/>
            <a:ext cx="10761507" cy="2315249"/>
          </a:xfrm>
          <a:prstGeom prst="rect">
            <a:avLst/>
          </a:prstGeom>
          <a:noFill/>
        </p:spPr>
        <p:txBody>
          <a:bodyPr wrap="square">
            <a:spAutoFit/>
          </a:bodyPr>
          <a:lstStyle/>
          <a:p>
            <a:pPr marL="342900" lvl="0" indent="-342900" algn="r" rtl="1">
              <a:lnSpc>
                <a:spcPct val="107000"/>
              </a:lnSpc>
              <a:buFont typeface="Symbol" pitchFamily="2" charset="2"/>
              <a:buChar char=""/>
            </a:pPr>
            <a:r>
              <a:rPr lang="ar-SA" sz="2000" dirty="0">
                <a:solidFill>
                  <a:srgbClr val="0E79AC"/>
                </a:solidFill>
                <a:effectLst/>
                <a:latin typeface="STV" pitchFamily="2" charset="-78"/>
                <a:ea typeface="Calibri" panose="020F0502020204030204" pitchFamily="34" charset="0"/>
                <a:cs typeface="STV" pitchFamily="2" charset="-78"/>
              </a:rPr>
              <a:t>تم اعداد الاستراتيجية الخاصة بالهيئة واطلاقها في العام 2021 تدعم هذه الاستراتيجية محور النزاهة كأحد القيم وذلك من خلال تنفيذ الحوكمة كأحد مخرجات هذه الاستراتيجية </a:t>
            </a:r>
            <a:endParaRPr lang="en-CA" sz="2000" dirty="0">
              <a:solidFill>
                <a:srgbClr val="0E79AC"/>
              </a:solidFill>
              <a:effectLst/>
              <a:latin typeface="STV" pitchFamily="2" charset="-78"/>
              <a:ea typeface="Calibri" panose="020F0502020204030204" pitchFamily="34" charset="0"/>
              <a:cs typeface="STV" pitchFamily="2" charset="-78"/>
            </a:endParaRPr>
          </a:p>
          <a:p>
            <a:pPr marL="342900" lvl="0" indent="-342900" algn="r" rtl="1">
              <a:lnSpc>
                <a:spcPct val="107000"/>
              </a:lnSpc>
              <a:buFont typeface="Symbol" pitchFamily="2" charset="2"/>
              <a:buChar char=""/>
            </a:pPr>
            <a:r>
              <a:rPr lang="ar-SA" sz="2000" dirty="0">
                <a:solidFill>
                  <a:srgbClr val="0E79AC"/>
                </a:solidFill>
                <a:effectLst/>
                <a:latin typeface="STV" pitchFamily="2" charset="-78"/>
                <a:ea typeface="Calibri" panose="020F0502020204030204" pitchFamily="34" charset="0"/>
                <a:cs typeface="STV" pitchFamily="2" charset="-78"/>
              </a:rPr>
              <a:t>تم اصدار ميثاق السلوك الوظيفي ووضع آليات تنفيذية خاصة بالأخلاقيات الوظيفية. وتعميمها على كافة موظفين الهيئة وارسالها عبر التراسل الالكتروني لضمان وصولها للجميع كما سيتم تدريب الموظفين عليها قريبا.</a:t>
            </a:r>
            <a:endParaRPr lang="en-CA" sz="2000" dirty="0">
              <a:solidFill>
                <a:srgbClr val="0E79AC"/>
              </a:solidFill>
              <a:effectLst/>
              <a:latin typeface="STV" pitchFamily="2" charset="-78"/>
              <a:ea typeface="Calibri" panose="020F0502020204030204" pitchFamily="34" charset="0"/>
              <a:cs typeface="STV" pitchFamily="2" charset="-78"/>
            </a:endParaRPr>
          </a:p>
          <a:p>
            <a:pPr marL="342900" lvl="0" indent="-342900" algn="r" rtl="1">
              <a:lnSpc>
                <a:spcPct val="107000"/>
              </a:lnSpc>
              <a:buFont typeface="Symbol" pitchFamily="2" charset="2"/>
              <a:buChar char=""/>
            </a:pPr>
            <a:r>
              <a:rPr lang="ar-SA" sz="2000" dirty="0">
                <a:solidFill>
                  <a:srgbClr val="0E79AC"/>
                </a:solidFill>
                <a:effectLst/>
                <a:latin typeface="STV" pitchFamily="2" charset="-78"/>
                <a:ea typeface="Calibri" panose="020F0502020204030204" pitchFamily="34" charset="0"/>
                <a:cs typeface="STV" pitchFamily="2" charset="-78"/>
              </a:rPr>
              <a:t>تضمن الميثاق في تشريعاته الأساسية آليات الإفصاح عن تضارب المصالح وعلى نحو يضمن حياد أي وضع لوجود مصالح شخصية قد تؤثر على نزاهة الأعمال وسلامة القرارات</a:t>
            </a:r>
            <a:r>
              <a:rPr lang="en-US" sz="2000" dirty="0">
                <a:solidFill>
                  <a:srgbClr val="0E79AC"/>
                </a:solidFill>
                <a:effectLst/>
                <a:latin typeface="STV" pitchFamily="2" charset="-78"/>
                <a:ea typeface="Calibri" panose="020F0502020204030204" pitchFamily="34" charset="0"/>
                <a:cs typeface="STV" pitchFamily="2" charset="-78"/>
              </a:rPr>
              <a:t>.</a:t>
            </a:r>
            <a:endParaRPr lang="en-CA" sz="2000" dirty="0">
              <a:solidFill>
                <a:srgbClr val="0E79AC"/>
              </a:solidFill>
              <a:effectLst/>
              <a:latin typeface="STV" pitchFamily="2" charset="-78"/>
              <a:ea typeface="Calibri" panose="020F0502020204030204" pitchFamily="34" charset="0"/>
              <a:cs typeface="STV" pitchFamily="2" charset="-78"/>
            </a:endParaRPr>
          </a:p>
          <a:p>
            <a:pPr marL="342900" lvl="0" indent="-342900" algn="r" rtl="1">
              <a:lnSpc>
                <a:spcPct val="107000"/>
              </a:lnSpc>
              <a:spcAft>
                <a:spcPts val="800"/>
              </a:spcAft>
              <a:buFont typeface="Symbol" pitchFamily="2" charset="2"/>
              <a:buChar char=""/>
            </a:pPr>
            <a:r>
              <a:rPr lang="ar-KW" sz="2000" dirty="0">
                <a:solidFill>
                  <a:srgbClr val="0E79AC"/>
                </a:solidFill>
                <a:effectLst/>
                <a:latin typeface="STV" pitchFamily="2" charset="-78"/>
                <a:ea typeface="Calibri" panose="020F0502020204030204" pitchFamily="34" charset="0"/>
                <a:cs typeface="STV" pitchFamily="2" charset="-78"/>
              </a:rPr>
              <a:t>التحقيقات الخاصة باي انتهاك للميثاق تتم بحيادية ومهنية</a:t>
            </a:r>
            <a:endParaRPr lang="en-CA" sz="2000" dirty="0">
              <a:solidFill>
                <a:srgbClr val="0E79AC"/>
              </a:solidFill>
              <a:effectLst/>
              <a:latin typeface="STV" pitchFamily="2" charset="-78"/>
              <a:ea typeface="Calibri" panose="020F0502020204030204" pitchFamily="34" charset="0"/>
              <a:cs typeface="STV" pitchFamily="2" charset="-78"/>
            </a:endParaRPr>
          </a:p>
        </p:txBody>
      </p:sp>
      <p:sp>
        <p:nvSpPr>
          <p:cNvPr id="6" name="Parallelogram 5">
            <a:extLst>
              <a:ext uri="{FF2B5EF4-FFF2-40B4-BE49-F238E27FC236}">
                <a16:creationId xmlns:a16="http://schemas.microsoft.com/office/drawing/2014/main" id="{BA48365E-5976-23C8-628E-A36B0ABF2981}"/>
              </a:ext>
            </a:extLst>
          </p:cNvPr>
          <p:cNvSpPr/>
          <p:nvPr/>
        </p:nvSpPr>
        <p:spPr>
          <a:xfrm>
            <a:off x="5717315" y="2526728"/>
            <a:ext cx="1604391" cy="515034"/>
          </a:xfrm>
          <a:prstGeom prst="parallelogram">
            <a:avLst>
              <a:gd name="adj" fmla="val 28246"/>
            </a:avLst>
          </a:prstGeom>
          <a:solidFill>
            <a:srgbClr val="0E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dirty="0">
              <a:cs typeface="STV" pitchFamily="2" charset="-78"/>
            </a:endParaRPr>
          </a:p>
        </p:txBody>
      </p:sp>
      <p:sp>
        <p:nvSpPr>
          <p:cNvPr id="7" name="TextBox 6">
            <a:extLst>
              <a:ext uri="{FF2B5EF4-FFF2-40B4-BE49-F238E27FC236}">
                <a16:creationId xmlns:a16="http://schemas.microsoft.com/office/drawing/2014/main" id="{476A358C-BCA6-6C75-62B0-93F181109EE8}"/>
              </a:ext>
            </a:extLst>
          </p:cNvPr>
          <p:cNvSpPr txBox="1"/>
          <p:nvPr/>
        </p:nvSpPr>
        <p:spPr>
          <a:xfrm>
            <a:off x="5810131" y="2580923"/>
            <a:ext cx="1287396" cy="421654"/>
          </a:xfrm>
          <a:prstGeom prst="rect">
            <a:avLst/>
          </a:prstGeom>
          <a:noFill/>
        </p:spPr>
        <p:txBody>
          <a:bodyPr wrap="square">
            <a:spAutoFit/>
          </a:bodyPr>
          <a:lstStyle/>
          <a:p>
            <a:pPr algn="r" rtl="1">
              <a:lnSpc>
                <a:spcPct val="107000"/>
              </a:lnSpc>
              <a:spcAft>
                <a:spcPts val="800"/>
              </a:spcAft>
            </a:pPr>
            <a:r>
              <a:rPr lang="ar-SA" sz="2000" b="1" dirty="0">
                <a:solidFill>
                  <a:schemeClr val="bg1"/>
                </a:solidFill>
                <a:latin typeface="STV" pitchFamily="2" charset="-78"/>
                <a:cs typeface="STV" pitchFamily="2" charset="-78"/>
              </a:rPr>
              <a:t>ما تم رصده </a:t>
            </a:r>
          </a:p>
        </p:txBody>
      </p:sp>
    </p:spTree>
    <p:extLst>
      <p:ext uri="{BB962C8B-B14F-4D97-AF65-F5344CB8AC3E}">
        <p14:creationId xmlns:p14="http://schemas.microsoft.com/office/powerpoint/2010/main" val="242012095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5197</TotalTime>
  <Words>5544</Words>
  <Application>Microsoft Office PowerPoint</Application>
  <PresentationFormat>Widescreen</PresentationFormat>
  <Paragraphs>1399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Courier New</vt:lpstr>
      <vt:lpstr>Times New Roman</vt:lpstr>
      <vt:lpstr>STV</vt:lpstr>
      <vt:lpstr>Calibri Light</vt: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Waleed Ebrahim</dc:creator>
  <cp:lastModifiedBy>Bashayer Alhasawi</cp:lastModifiedBy>
  <cp:revision>276</cp:revision>
  <cp:lastPrinted>2023-06-22T08:44:21Z</cp:lastPrinted>
  <dcterms:created xsi:type="dcterms:W3CDTF">2022-02-13T07:24:50Z</dcterms:created>
  <dcterms:modified xsi:type="dcterms:W3CDTF">2023-06-22T08:45:24Z</dcterms:modified>
</cp:coreProperties>
</file>